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8" r:id="rId2"/>
    <p:sldId id="343" r:id="rId3"/>
    <p:sldId id="262" r:id="rId4"/>
    <p:sldId id="341" r:id="rId5"/>
    <p:sldId id="344" r:id="rId6"/>
    <p:sldId id="342" r:id="rId7"/>
    <p:sldId id="345" r:id="rId8"/>
    <p:sldId id="346" r:id="rId9"/>
    <p:sldId id="347" r:id="rId10"/>
    <p:sldId id="359" r:id="rId11"/>
    <p:sldId id="360" r:id="rId12"/>
    <p:sldId id="349" r:id="rId13"/>
    <p:sldId id="350" r:id="rId14"/>
    <p:sldId id="365" r:id="rId15"/>
    <p:sldId id="374" r:id="rId16"/>
    <p:sldId id="375" r:id="rId17"/>
    <p:sldId id="367" r:id="rId18"/>
    <p:sldId id="366" r:id="rId19"/>
    <p:sldId id="368" r:id="rId20"/>
    <p:sldId id="369" r:id="rId21"/>
    <p:sldId id="370" r:id="rId22"/>
    <p:sldId id="371" r:id="rId23"/>
    <p:sldId id="372" r:id="rId24"/>
    <p:sldId id="373" r:id="rId25"/>
    <p:sldId id="352" r:id="rId26"/>
    <p:sldId id="353" r:id="rId27"/>
    <p:sldId id="361" r:id="rId28"/>
    <p:sldId id="362" r:id="rId29"/>
    <p:sldId id="363" r:id="rId30"/>
    <p:sldId id="354" r:id="rId31"/>
    <p:sldId id="364" r:id="rId32"/>
    <p:sldId id="355" r:id="rId33"/>
    <p:sldId id="356" r:id="rId34"/>
    <p:sldId id="34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6341906-CF6E-4A1E-93DA-8B88B49D5099}">
          <p14:sldIdLst>
            <p14:sldId id="258"/>
            <p14:sldId id="343"/>
            <p14:sldId id="262"/>
            <p14:sldId id="341"/>
            <p14:sldId id="344"/>
            <p14:sldId id="342"/>
            <p14:sldId id="345"/>
            <p14:sldId id="346"/>
            <p14:sldId id="347"/>
            <p14:sldId id="359"/>
            <p14:sldId id="360"/>
            <p14:sldId id="349"/>
            <p14:sldId id="350"/>
            <p14:sldId id="365"/>
          </p14:sldIdLst>
        </p14:section>
        <p14:section name="E2E" id="{E1C301F9-7DCC-4D29-A610-81356F4BFB20}">
          <p14:sldIdLst>
            <p14:sldId id="374"/>
            <p14:sldId id="375"/>
          </p14:sldIdLst>
        </p14:section>
        <p14:section name="ElGamal" id="{9E32E53C-40D0-42A9-A7AC-98549B78001F}">
          <p14:sldIdLst>
            <p14:sldId id="367"/>
            <p14:sldId id="366"/>
          </p14:sldIdLst>
        </p14:section>
        <p14:section name="Hybrid" id="{F0A656CC-2D7A-4B8E-9C38-57C107A146B0}">
          <p14:sldIdLst>
            <p14:sldId id="368"/>
            <p14:sldId id="369"/>
          </p14:sldIdLst>
        </p14:section>
        <p14:section name="AES" id="{B394F790-8B5F-43DE-BA54-C1D828C826DD}">
          <p14:sldIdLst>
            <p14:sldId id="370"/>
            <p14:sldId id="371"/>
          </p14:sldIdLst>
        </p14:section>
        <p14:section name="Double Rat" id="{4FC9CF44-F021-46C3-BB35-53F546DE4601}">
          <p14:sldIdLst>
            <p14:sldId id="372"/>
            <p14:sldId id="373"/>
          </p14:sldIdLst>
        </p14:section>
        <p14:section name="UntitledSection" id="{BCB1D295-AAD1-4FCA-AE68-C5EAD7BC0034}">
          <p14:sldIdLst>
            <p14:sldId id="352"/>
            <p14:sldId id="353"/>
            <p14:sldId id="361"/>
            <p14:sldId id="362"/>
            <p14:sldId id="363"/>
            <p14:sldId id="354"/>
            <p14:sldId id="364"/>
            <p14:sldId id="355"/>
            <p14:sldId id="356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068"/>
    <a:srgbClr val="CDEAD6"/>
    <a:srgbClr val="482660"/>
    <a:srgbClr val="A74B94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9076C0-77D3-498D-BBCB-426815D3A26E}" type="doc">
      <dgm:prSet loTypeId="urn:microsoft.com/office/officeart/2005/8/layout/cycle6" loCatId="relationship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83DEE7AC-00A1-452F-8CD8-6580EE018B80}">
      <dgm:prSet custT="1"/>
      <dgm:spPr/>
      <dgm:t>
        <a:bodyPr/>
        <a:lstStyle/>
        <a:p>
          <a:r>
            <a:rPr lang="en-US" sz="18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C = E(</a:t>
          </a:r>
          <a:r>
            <a:rPr lang="en-US" sz="18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Sk</a:t>
          </a:r>
          <a:r>
            <a:rPr lang="en-US" sz="18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,  E(</a:t>
          </a:r>
          <a:r>
            <a:rPr lang="en-US" sz="18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mk</a:t>
          </a:r>
          <a:r>
            <a:rPr lang="en-US" sz="18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, M))</a:t>
          </a:r>
        </a:p>
      </dgm:t>
    </dgm:pt>
    <dgm:pt modelId="{ACA6DC47-4E8F-4186-AD41-107C692EC382}" type="parTrans" cxnId="{2C693E03-6E3B-44F4-9C8F-DA8DF9160A88}">
      <dgm:prSet/>
      <dgm:spPr/>
      <dgm:t>
        <a:bodyPr/>
        <a:lstStyle/>
        <a:p>
          <a:endParaRPr lang="en-US"/>
        </a:p>
      </dgm:t>
    </dgm:pt>
    <dgm:pt modelId="{6E40F0A9-A2D7-453B-A97A-0C35C3DCAA4A}" type="sibTrans" cxnId="{2C693E03-6E3B-44F4-9C8F-DA8DF9160A88}">
      <dgm:prSet/>
      <dgm:spPr/>
      <dgm:t>
        <a:bodyPr/>
        <a:lstStyle/>
        <a:p>
          <a:endParaRPr lang="en-US"/>
        </a:p>
      </dgm:t>
    </dgm:pt>
    <dgm:pt modelId="{E8D884F1-5B3F-4068-A0F1-C0230FD6244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Sk</a:t>
          </a:r>
          <a:r>
            <a:rPr lang="en-US" sz="18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 = RKDF(SS, </a:t>
          </a:r>
          <a:r>
            <a:rPr lang="en-US" sz="18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mk</a:t>
          </a:r>
          <a:r>
            <a:rPr lang="en-US" sz="18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)</a:t>
          </a:r>
        </a:p>
      </dgm:t>
    </dgm:pt>
    <dgm:pt modelId="{BBD4FD83-FAE0-4D27-8AEA-56A3781BD21F}" type="parTrans" cxnId="{DF9306DC-AE01-4FB0-BA62-516B80D641D7}">
      <dgm:prSet/>
      <dgm:spPr/>
      <dgm:t>
        <a:bodyPr/>
        <a:lstStyle/>
        <a:p>
          <a:endParaRPr lang="en-US"/>
        </a:p>
      </dgm:t>
    </dgm:pt>
    <dgm:pt modelId="{4E624DE2-BBBF-4944-9C9A-F239090C3BD6}" type="sibTrans" cxnId="{DF9306DC-AE01-4FB0-BA62-516B80D641D7}">
      <dgm:prSet/>
      <dgm:spPr/>
      <dgm:t>
        <a:bodyPr/>
        <a:lstStyle/>
        <a:p>
          <a:endParaRPr lang="en-US"/>
        </a:p>
      </dgm:t>
    </dgm:pt>
    <dgm:pt modelId="{1E5F6078-8081-41E8-9A3A-5C18025F194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mk</a:t>
          </a:r>
          <a:r>
            <a:rPr lang="en-US" sz="18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’ = RKDF(ck, 1)</a:t>
          </a:r>
        </a:p>
      </dgm:t>
    </dgm:pt>
    <dgm:pt modelId="{0C09F8C0-B7AD-4884-9457-8AE3C22C6B3D}" type="parTrans" cxnId="{B8FFEC5D-8F67-4D5B-850A-6530317F0053}">
      <dgm:prSet/>
      <dgm:spPr/>
      <dgm:t>
        <a:bodyPr/>
        <a:lstStyle/>
        <a:p>
          <a:endParaRPr lang="en-US"/>
        </a:p>
      </dgm:t>
    </dgm:pt>
    <dgm:pt modelId="{91F2B4ED-F30D-4F4E-B67C-B832FFF6DD91}" type="sibTrans" cxnId="{B8FFEC5D-8F67-4D5B-850A-6530317F0053}">
      <dgm:prSet/>
      <dgm:spPr/>
      <dgm:t>
        <a:bodyPr/>
        <a:lstStyle/>
        <a:p>
          <a:endParaRPr lang="en-US"/>
        </a:p>
      </dgm:t>
    </dgm:pt>
    <dgm:pt modelId="{EE2A1606-E649-40F3-AAE7-4AD130B56253}">
      <dgm:prSet custT="1"/>
      <dgm:spPr/>
      <dgm:t>
        <a:bodyPr/>
        <a:lstStyle/>
        <a:p>
          <a:pPr>
            <a:buClrTx/>
            <a:buSzPts val="2400"/>
            <a:buFont typeface="Arial" panose="020B0604020202020204" pitchFamily="34" charset="0"/>
            <a:buChar char="•"/>
          </a:pPr>
          <a:r>
            <a:rPr lang="en-US" sz="18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Sk</a:t>
          </a:r>
          <a:r>
            <a:rPr lang="en-US" sz="18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’ = RKDF(</a:t>
          </a:r>
          <a:r>
            <a:rPr lang="en-US" sz="18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Sk</a:t>
          </a:r>
          <a:r>
            <a:rPr lang="en-US" sz="18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, ck)</a:t>
          </a:r>
        </a:p>
      </dgm:t>
    </dgm:pt>
    <dgm:pt modelId="{88432E7C-199E-4159-ACF0-21543C4775C5}" type="parTrans" cxnId="{397BEA9B-6155-441F-A287-440E3367406D}">
      <dgm:prSet/>
      <dgm:spPr/>
      <dgm:t>
        <a:bodyPr/>
        <a:lstStyle/>
        <a:p>
          <a:endParaRPr lang="en-US"/>
        </a:p>
      </dgm:t>
    </dgm:pt>
    <dgm:pt modelId="{8A78D26F-E4DC-4BEA-B112-47A3F1D70174}" type="sibTrans" cxnId="{397BEA9B-6155-441F-A287-440E3367406D}">
      <dgm:prSet/>
      <dgm:spPr/>
      <dgm:t>
        <a:bodyPr/>
        <a:lstStyle/>
        <a:p>
          <a:endParaRPr lang="en-US"/>
        </a:p>
      </dgm:t>
    </dgm:pt>
    <dgm:pt modelId="{6DEC913F-F7A8-441C-A6B9-20601F94DB0D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sz="18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mk</a:t>
          </a:r>
          <a:r>
            <a:rPr lang="en-US" sz="18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 = E(</a:t>
          </a:r>
          <a:r>
            <a:rPr lang="en-US" sz="18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Sk</a:t>
          </a:r>
          <a:r>
            <a:rPr lang="en-US" sz="18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, E(</a:t>
          </a:r>
          <a:r>
            <a:rPr lang="en-US" sz="18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mk</a:t>
          </a:r>
          <a:r>
            <a:rPr lang="en-US" sz="18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', M'))</a:t>
          </a:r>
        </a:p>
      </dgm:t>
    </dgm:pt>
    <dgm:pt modelId="{7E3842C9-E48E-4100-AC95-2FB7F1AC710F}" type="parTrans" cxnId="{187CB33A-7BDE-462D-9B82-2525D3FCD0D7}">
      <dgm:prSet/>
      <dgm:spPr/>
      <dgm:t>
        <a:bodyPr/>
        <a:lstStyle/>
        <a:p>
          <a:endParaRPr lang="en-US"/>
        </a:p>
      </dgm:t>
    </dgm:pt>
    <dgm:pt modelId="{3819E9EF-1D6B-4C5D-9149-6867DF2D0BCA}" type="sibTrans" cxnId="{187CB33A-7BDE-462D-9B82-2525D3FCD0D7}">
      <dgm:prSet/>
      <dgm:spPr/>
      <dgm:t>
        <a:bodyPr/>
        <a:lstStyle/>
        <a:p>
          <a:endParaRPr lang="en-US"/>
        </a:p>
      </dgm:t>
    </dgm:pt>
    <dgm:pt modelId="{1357804A-9C0E-4568-830E-D703B835C54C}">
      <dgm:prSet custT="1"/>
      <dgm:spPr/>
      <dgm:t>
        <a:bodyPr/>
        <a:lstStyle/>
        <a:p>
          <a:r>
            <a:rPr lang="en-US" sz="24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Double Ratchet</a:t>
          </a:r>
        </a:p>
      </dgm:t>
    </dgm:pt>
    <dgm:pt modelId="{EE3C1B5A-9840-45E8-9706-ABB82EE7FF10}" type="parTrans" cxnId="{3BF0F92F-57EE-4B33-A145-019A9AF05A9E}">
      <dgm:prSet/>
      <dgm:spPr/>
      <dgm:t>
        <a:bodyPr/>
        <a:lstStyle/>
        <a:p>
          <a:endParaRPr lang="en-US"/>
        </a:p>
      </dgm:t>
    </dgm:pt>
    <dgm:pt modelId="{922BD8A8-9EBD-458A-A25C-161E5509524A}" type="sibTrans" cxnId="{3BF0F92F-57EE-4B33-A145-019A9AF05A9E}">
      <dgm:prSet/>
      <dgm:spPr/>
      <dgm:t>
        <a:bodyPr/>
        <a:lstStyle/>
        <a:p>
          <a:endParaRPr lang="en-US"/>
        </a:p>
      </dgm:t>
    </dgm:pt>
    <dgm:pt modelId="{6FE98B2D-9DD3-490B-8359-F8926DB76274}" type="pres">
      <dgm:prSet presAssocID="{BB9076C0-77D3-498D-BBCB-426815D3A26E}" presName="cycle" presStyleCnt="0">
        <dgm:presLayoutVars>
          <dgm:dir/>
          <dgm:resizeHandles val="exact"/>
        </dgm:presLayoutVars>
      </dgm:prSet>
      <dgm:spPr/>
    </dgm:pt>
    <dgm:pt modelId="{095AF98E-87F7-4B9D-BD7D-A72828F21953}" type="pres">
      <dgm:prSet presAssocID="{1357804A-9C0E-4568-830E-D703B835C54C}" presName="node" presStyleLbl="node1" presStyleIdx="0" presStyleCnt="6">
        <dgm:presLayoutVars>
          <dgm:bulletEnabled val="1"/>
        </dgm:presLayoutVars>
      </dgm:prSet>
      <dgm:spPr/>
    </dgm:pt>
    <dgm:pt modelId="{B6C812EE-4085-4148-94DC-B14E6ED376A2}" type="pres">
      <dgm:prSet presAssocID="{1357804A-9C0E-4568-830E-D703B835C54C}" presName="spNode" presStyleCnt="0"/>
      <dgm:spPr/>
    </dgm:pt>
    <dgm:pt modelId="{E3D08433-1CC0-4C01-8658-6EC5543A2AF8}" type="pres">
      <dgm:prSet presAssocID="{922BD8A8-9EBD-458A-A25C-161E5509524A}" presName="sibTrans" presStyleLbl="sibTrans1D1" presStyleIdx="0" presStyleCnt="6"/>
      <dgm:spPr/>
    </dgm:pt>
    <dgm:pt modelId="{AB1463D9-66A3-48AD-B988-36F2E9D4F7C9}" type="pres">
      <dgm:prSet presAssocID="{83DEE7AC-00A1-452F-8CD8-6580EE018B80}" presName="node" presStyleLbl="node1" presStyleIdx="1" presStyleCnt="6" custScaleX="202019">
        <dgm:presLayoutVars>
          <dgm:bulletEnabled val="1"/>
        </dgm:presLayoutVars>
      </dgm:prSet>
      <dgm:spPr/>
    </dgm:pt>
    <dgm:pt modelId="{A538A12B-EB1A-4078-9F08-CECD98F79DF1}" type="pres">
      <dgm:prSet presAssocID="{83DEE7AC-00A1-452F-8CD8-6580EE018B80}" presName="spNode" presStyleCnt="0"/>
      <dgm:spPr/>
    </dgm:pt>
    <dgm:pt modelId="{AAA8DF27-0DD2-49EC-876A-DC8F4AF0D770}" type="pres">
      <dgm:prSet presAssocID="{6E40F0A9-A2D7-453B-A97A-0C35C3DCAA4A}" presName="sibTrans" presStyleLbl="sibTrans1D1" presStyleIdx="1" presStyleCnt="6"/>
      <dgm:spPr/>
    </dgm:pt>
    <dgm:pt modelId="{4C37CD10-B26B-40E8-A98B-4329587189C5}" type="pres">
      <dgm:prSet presAssocID="{E8D884F1-5B3F-4068-A0F1-C0230FD62446}" presName="node" presStyleLbl="node1" presStyleIdx="2" presStyleCnt="6" custScaleX="200667">
        <dgm:presLayoutVars>
          <dgm:bulletEnabled val="1"/>
        </dgm:presLayoutVars>
      </dgm:prSet>
      <dgm:spPr/>
    </dgm:pt>
    <dgm:pt modelId="{8AE4F890-F3D3-4A07-9D3F-E468565C054C}" type="pres">
      <dgm:prSet presAssocID="{E8D884F1-5B3F-4068-A0F1-C0230FD62446}" presName="spNode" presStyleCnt="0"/>
      <dgm:spPr/>
    </dgm:pt>
    <dgm:pt modelId="{8B4A840F-58D3-46C7-B314-4EA81C4F466D}" type="pres">
      <dgm:prSet presAssocID="{4E624DE2-BBBF-4944-9C9A-F239090C3BD6}" presName="sibTrans" presStyleLbl="sibTrans1D1" presStyleIdx="2" presStyleCnt="6"/>
      <dgm:spPr/>
    </dgm:pt>
    <dgm:pt modelId="{3D2EDDEB-7E65-40F4-833C-047D0326B402}" type="pres">
      <dgm:prSet presAssocID="{1E5F6078-8081-41E8-9A3A-5C18025F1943}" presName="node" presStyleLbl="node1" presStyleIdx="3" presStyleCnt="6" custScaleX="172741">
        <dgm:presLayoutVars>
          <dgm:bulletEnabled val="1"/>
        </dgm:presLayoutVars>
      </dgm:prSet>
      <dgm:spPr/>
    </dgm:pt>
    <dgm:pt modelId="{E3DCB829-C733-418D-A626-53F84A27F8CB}" type="pres">
      <dgm:prSet presAssocID="{1E5F6078-8081-41E8-9A3A-5C18025F1943}" presName="spNode" presStyleCnt="0"/>
      <dgm:spPr/>
    </dgm:pt>
    <dgm:pt modelId="{115806DB-094B-436B-BE8E-957688E5B2AB}" type="pres">
      <dgm:prSet presAssocID="{91F2B4ED-F30D-4F4E-B67C-B832FFF6DD91}" presName="sibTrans" presStyleLbl="sibTrans1D1" presStyleIdx="3" presStyleCnt="6"/>
      <dgm:spPr/>
    </dgm:pt>
    <dgm:pt modelId="{6BFD911E-7CAB-4CE9-8E9B-55143406F963}" type="pres">
      <dgm:prSet presAssocID="{EE2A1606-E649-40F3-AAE7-4AD130B56253}" presName="node" presStyleLbl="node1" presStyleIdx="4" presStyleCnt="6" custScaleX="175146">
        <dgm:presLayoutVars>
          <dgm:bulletEnabled val="1"/>
        </dgm:presLayoutVars>
      </dgm:prSet>
      <dgm:spPr/>
    </dgm:pt>
    <dgm:pt modelId="{E3C29B47-BAB4-4652-B6DD-B4A6C27BD15A}" type="pres">
      <dgm:prSet presAssocID="{EE2A1606-E649-40F3-AAE7-4AD130B56253}" presName="spNode" presStyleCnt="0"/>
      <dgm:spPr/>
    </dgm:pt>
    <dgm:pt modelId="{4930749D-E1DA-4B68-9CA1-2883B8C84264}" type="pres">
      <dgm:prSet presAssocID="{8A78D26F-E4DC-4BEA-B112-47A3F1D70174}" presName="sibTrans" presStyleLbl="sibTrans1D1" presStyleIdx="4" presStyleCnt="6"/>
      <dgm:spPr/>
    </dgm:pt>
    <dgm:pt modelId="{159A2C10-4EFE-4B86-81B4-3F98A0CB5C73}" type="pres">
      <dgm:prSet presAssocID="{6DEC913F-F7A8-441C-A6B9-20601F94DB0D}" presName="node" presStyleLbl="node1" presStyleIdx="5" presStyleCnt="6" custScaleX="203144">
        <dgm:presLayoutVars>
          <dgm:bulletEnabled val="1"/>
        </dgm:presLayoutVars>
      </dgm:prSet>
      <dgm:spPr/>
    </dgm:pt>
    <dgm:pt modelId="{B8BB7E82-C773-4043-8606-5231E623F88E}" type="pres">
      <dgm:prSet presAssocID="{6DEC913F-F7A8-441C-A6B9-20601F94DB0D}" presName="spNode" presStyleCnt="0"/>
      <dgm:spPr/>
    </dgm:pt>
    <dgm:pt modelId="{7D2EA0A2-C7E7-4518-AB92-1CC7E0A2DDF7}" type="pres">
      <dgm:prSet presAssocID="{3819E9EF-1D6B-4C5D-9149-6867DF2D0BCA}" presName="sibTrans" presStyleLbl="sibTrans1D1" presStyleIdx="5" presStyleCnt="6"/>
      <dgm:spPr/>
    </dgm:pt>
  </dgm:ptLst>
  <dgm:cxnLst>
    <dgm:cxn modelId="{2C693E03-6E3B-44F4-9C8F-DA8DF9160A88}" srcId="{BB9076C0-77D3-498D-BBCB-426815D3A26E}" destId="{83DEE7AC-00A1-452F-8CD8-6580EE018B80}" srcOrd="1" destOrd="0" parTransId="{ACA6DC47-4E8F-4186-AD41-107C692EC382}" sibTransId="{6E40F0A9-A2D7-453B-A97A-0C35C3DCAA4A}"/>
    <dgm:cxn modelId="{F89FC703-D149-4329-A49C-9958C6EC377D}" type="presOf" srcId="{EE2A1606-E649-40F3-AAE7-4AD130B56253}" destId="{6BFD911E-7CAB-4CE9-8E9B-55143406F963}" srcOrd="0" destOrd="0" presId="urn:microsoft.com/office/officeart/2005/8/layout/cycle6"/>
    <dgm:cxn modelId="{70199B25-7A38-4D6A-A6FB-79E68AEBF8DC}" type="presOf" srcId="{83DEE7AC-00A1-452F-8CD8-6580EE018B80}" destId="{AB1463D9-66A3-48AD-B988-36F2E9D4F7C9}" srcOrd="0" destOrd="0" presId="urn:microsoft.com/office/officeart/2005/8/layout/cycle6"/>
    <dgm:cxn modelId="{3BF0F92F-57EE-4B33-A145-019A9AF05A9E}" srcId="{BB9076C0-77D3-498D-BBCB-426815D3A26E}" destId="{1357804A-9C0E-4568-830E-D703B835C54C}" srcOrd="0" destOrd="0" parTransId="{EE3C1B5A-9840-45E8-9706-ABB82EE7FF10}" sibTransId="{922BD8A8-9EBD-458A-A25C-161E5509524A}"/>
    <dgm:cxn modelId="{187CB33A-7BDE-462D-9B82-2525D3FCD0D7}" srcId="{BB9076C0-77D3-498D-BBCB-426815D3A26E}" destId="{6DEC913F-F7A8-441C-A6B9-20601F94DB0D}" srcOrd="5" destOrd="0" parTransId="{7E3842C9-E48E-4100-AC95-2FB7F1AC710F}" sibTransId="{3819E9EF-1D6B-4C5D-9149-6867DF2D0BCA}"/>
    <dgm:cxn modelId="{7AD5775C-51CE-43E2-B063-A58FC4182BC6}" type="presOf" srcId="{6E40F0A9-A2D7-453B-A97A-0C35C3DCAA4A}" destId="{AAA8DF27-0DD2-49EC-876A-DC8F4AF0D770}" srcOrd="0" destOrd="0" presId="urn:microsoft.com/office/officeart/2005/8/layout/cycle6"/>
    <dgm:cxn modelId="{B8FFEC5D-8F67-4D5B-850A-6530317F0053}" srcId="{BB9076C0-77D3-498D-BBCB-426815D3A26E}" destId="{1E5F6078-8081-41E8-9A3A-5C18025F1943}" srcOrd="3" destOrd="0" parTransId="{0C09F8C0-B7AD-4884-9457-8AE3C22C6B3D}" sibTransId="{91F2B4ED-F30D-4F4E-B67C-B832FFF6DD91}"/>
    <dgm:cxn modelId="{7B0DAF6B-29EA-406F-B325-04445A4B6ED2}" type="presOf" srcId="{91F2B4ED-F30D-4F4E-B67C-B832FFF6DD91}" destId="{115806DB-094B-436B-BE8E-957688E5B2AB}" srcOrd="0" destOrd="0" presId="urn:microsoft.com/office/officeart/2005/8/layout/cycle6"/>
    <dgm:cxn modelId="{4F431851-2A21-4E28-A006-FAADD9512613}" type="presOf" srcId="{1357804A-9C0E-4568-830E-D703B835C54C}" destId="{095AF98E-87F7-4B9D-BD7D-A72828F21953}" srcOrd="0" destOrd="0" presId="urn:microsoft.com/office/officeart/2005/8/layout/cycle6"/>
    <dgm:cxn modelId="{C5E33B7D-C37B-426A-9E66-FCFA26217F8E}" type="presOf" srcId="{4E624DE2-BBBF-4944-9C9A-F239090C3BD6}" destId="{8B4A840F-58D3-46C7-B314-4EA81C4F466D}" srcOrd="0" destOrd="0" presId="urn:microsoft.com/office/officeart/2005/8/layout/cycle6"/>
    <dgm:cxn modelId="{397BEA9B-6155-441F-A287-440E3367406D}" srcId="{BB9076C0-77D3-498D-BBCB-426815D3A26E}" destId="{EE2A1606-E649-40F3-AAE7-4AD130B56253}" srcOrd="4" destOrd="0" parTransId="{88432E7C-199E-4159-ACF0-21543C4775C5}" sibTransId="{8A78D26F-E4DC-4BEA-B112-47A3F1D70174}"/>
    <dgm:cxn modelId="{0A218BB4-0A30-4F3E-BAA4-F5D99F659FB5}" type="presOf" srcId="{3819E9EF-1D6B-4C5D-9149-6867DF2D0BCA}" destId="{7D2EA0A2-C7E7-4518-AB92-1CC7E0A2DDF7}" srcOrd="0" destOrd="0" presId="urn:microsoft.com/office/officeart/2005/8/layout/cycle6"/>
    <dgm:cxn modelId="{C302DAB5-5BF2-4B04-9C92-D694304189F5}" type="presOf" srcId="{6DEC913F-F7A8-441C-A6B9-20601F94DB0D}" destId="{159A2C10-4EFE-4B86-81B4-3F98A0CB5C73}" srcOrd="0" destOrd="0" presId="urn:microsoft.com/office/officeart/2005/8/layout/cycle6"/>
    <dgm:cxn modelId="{A16DFAC7-1D5D-4481-B83F-59C2762E2F3A}" type="presOf" srcId="{922BD8A8-9EBD-458A-A25C-161E5509524A}" destId="{E3D08433-1CC0-4C01-8658-6EC5543A2AF8}" srcOrd="0" destOrd="0" presId="urn:microsoft.com/office/officeart/2005/8/layout/cycle6"/>
    <dgm:cxn modelId="{FE0937C9-3672-4C6F-83CE-9E73559D5A62}" type="presOf" srcId="{1E5F6078-8081-41E8-9A3A-5C18025F1943}" destId="{3D2EDDEB-7E65-40F4-833C-047D0326B402}" srcOrd="0" destOrd="0" presId="urn:microsoft.com/office/officeart/2005/8/layout/cycle6"/>
    <dgm:cxn modelId="{850BFED9-CA17-4D59-AF8F-7BC39E111420}" type="presOf" srcId="{BB9076C0-77D3-498D-BBCB-426815D3A26E}" destId="{6FE98B2D-9DD3-490B-8359-F8926DB76274}" srcOrd="0" destOrd="0" presId="urn:microsoft.com/office/officeart/2005/8/layout/cycle6"/>
    <dgm:cxn modelId="{DF9306DC-AE01-4FB0-BA62-516B80D641D7}" srcId="{BB9076C0-77D3-498D-BBCB-426815D3A26E}" destId="{E8D884F1-5B3F-4068-A0F1-C0230FD62446}" srcOrd="2" destOrd="0" parTransId="{BBD4FD83-FAE0-4D27-8AEA-56A3781BD21F}" sibTransId="{4E624DE2-BBBF-4944-9C9A-F239090C3BD6}"/>
    <dgm:cxn modelId="{30B77DEA-4CDC-4111-AA6A-90A37AF0467A}" type="presOf" srcId="{E8D884F1-5B3F-4068-A0F1-C0230FD62446}" destId="{4C37CD10-B26B-40E8-A98B-4329587189C5}" srcOrd="0" destOrd="0" presId="urn:microsoft.com/office/officeart/2005/8/layout/cycle6"/>
    <dgm:cxn modelId="{C9DF1CF2-03BF-4DCA-8D98-8EB98287D926}" type="presOf" srcId="{8A78D26F-E4DC-4BEA-B112-47A3F1D70174}" destId="{4930749D-E1DA-4B68-9CA1-2883B8C84264}" srcOrd="0" destOrd="0" presId="urn:microsoft.com/office/officeart/2005/8/layout/cycle6"/>
    <dgm:cxn modelId="{3847067F-2F25-4A8F-96D1-35620D5135DA}" type="presParOf" srcId="{6FE98B2D-9DD3-490B-8359-F8926DB76274}" destId="{095AF98E-87F7-4B9D-BD7D-A72828F21953}" srcOrd="0" destOrd="0" presId="urn:microsoft.com/office/officeart/2005/8/layout/cycle6"/>
    <dgm:cxn modelId="{0B8BD7F6-6B60-4290-821B-EDD48ACEB5B8}" type="presParOf" srcId="{6FE98B2D-9DD3-490B-8359-F8926DB76274}" destId="{B6C812EE-4085-4148-94DC-B14E6ED376A2}" srcOrd="1" destOrd="0" presId="urn:microsoft.com/office/officeart/2005/8/layout/cycle6"/>
    <dgm:cxn modelId="{05FCB8AB-1583-4C5F-A086-7643A1D532FD}" type="presParOf" srcId="{6FE98B2D-9DD3-490B-8359-F8926DB76274}" destId="{E3D08433-1CC0-4C01-8658-6EC5543A2AF8}" srcOrd="2" destOrd="0" presId="urn:microsoft.com/office/officeart/2005/8/layout/cycle6"/>
    <dgm:cxn modelId="{7E61FDE0-564C-4A09-BCA3-F4CBAEDB137A}" type="presParOf" srcId="{6FE98B2D-9DD3-490B-8359-F8926DB76274}" destId="{AB1463D9-66A3-48AD-B988-36F2E9D4F7C9}" srcOrd="3" destOrd="0" presId="urn:microsoft.com/office/officeart/2005/8/layout/cycle6"/>
    <dgm:cxn modelId="{5A5FB3A4-CBD5-453E-B370-7087A3125916}" type="presParOf" srcId="{6FE98B2D-9DD3-490B-8359-F8926DB76274}" destId="{A538A12B-EB1A-4078-9F08-CECD98F79DF1}" srcOrd="4" destOrd="0" presId="urn:microsoft.com/office/officeart/2005/8/layout/cycle6"/>
    <dgm:cxn modelId="{4CFBCBE0-C126-42CC-AFA7-AF2AD15BCE3B}" type="presParOf" srcId="{6FE98B2D-9DD3-490B-8359-F8926DB76274}" destId="{AAA8DF27-0DD2-49EC-876A-DC8F4AF0D770}" srcOrd="5" destOrd="0" presId="urn:microsoft.com/office/officeart/2005/8/layout/cycle6"/>
    <dgm:cxn modelId="{CAEE4D31-E644-4F5C-BCDA-4519560C43BB}" type="presParOf" srcId="{6FE98B2D-9DD3-490B-8359-F8926DB76274}" destId="{4C37CD10-B26B-40E8-A98B-4329587189C5}" srcOrd="6" destOrd="0" presId="urn:microsoft.com/office/officeart/2005/8/layout/cycle6"/>
    <dgm:cxn modelId="{7E7543B5-60A1-42CF-BB66-0CFF3D816794}" type="presParOf" srcId="{6FE98B2D-9DD3-490B-8359-F8926DB76274}" destId="{8AE4F890-F3D3-4A07-9D3F-E468565C054C}" srcOrd="7" destOrd="0" presId="urn:microsoft.com/office/officeart/2005/8/layout/cycle6"/>
    <dgm:cxn modelId="{58DCC0A5-8CAF-4CAF-A58D-2DA2865A551D}" type="presParOf" srcId="{6FE98B2D-9DD3-490B-8359-F8926DB76274}" destId="{8B4A840F-58D3-46C7-B314-4EA81C4F466D}" srcOrd="8" destOrd="0" presId="urn:microsoft.com/office/officeart/2005/8/layout/cycle6"/>
    <dgm:cxn modelId="{1B13C48E-D44B-4D86-9929-295313D69C4E}" type="presParOf" srcId="{6FE98B2D-9DD3-490B-8359-F8926DB76274}" destId="{3D2EDDEB-7E65-40F4-833C-047D0326B402}" srcOrd="9" destOrd="0" presId="urn:microsoft.com/office/officeart/2005/8/layout/cycle6"/>
    <dgm:cxn modelId="{F7CECA52-A15E-411E-A325-C948E7852C5B}" type="presParOf" srcId="{6FE98B2D-9DD3-490B-8359-F8926DB76274}" destId="{E3DCB829-C733-418D-A626-53F84A27F8CB}" srcOrd="10" destOrd="0" presId="urn:microsoft.com/office/officeart/2005/8/layout/cycle6"/>
    <dgm:cxn modelId="{87234BD8-BFC6-4871-861E-0394D947910F}" type="presParOf" srcId="{6FE98B2D-9DD3-490B-8359-F8926DB76274}" destId="{115806DB-094B-436B-BE8E-957688E5B2AB}" srcOrd="11" destOrd="0" presId="urn:microsoft.com/office/officeart/2005/8/layout/cycle6"/>
    <dgm:cxn modelId="{48225114-FBBA-422E-BB1C-EA93126E41D0}" type="presParOf" srcId="{6FE98B2D-9DD3-490B-8359-F8926DB76274}" destId="{6BFD911E-7CAB-4CE9-8E9B-55143406F963}" srcOrd="12" destOrd="0" presId="urn:microsoft.com/office/officeart/2005/8/layout/cycle6"/>
    <dgm:cxn modelId="{55FAB645-2FA5-4BEC-9EF1-BAD978BD46BA}" type="presParOf" srcId="{6FE98B2D-9DD3-490B-8359-F8926DB76274}" destId="{E3C29B47-BAB4-4652-B6DD-B4A6C27BD15A}" srcOrd="13" destOrd="0" presId="urn:microsoft.com/office/officeart/2005/8/layout/cycle6"/>
    <dgm:cxn modelId="{0FFDF147-9B75-490F-BF43-1D80A9C39770}" type="presParOf" srcId="{6FE98B2D-9DD3-490B-8359-F8926DB76274}" destId="{4930749D-E1DA-4B68-9CA1-2883B8C84264}" srcOrd="14" destOrd="0" presId="urn:microsoft.com/office/officeart/2005/8/layout/cycle6"/>
    <dgm:cxn modelId="{65242D45-AE8C-46F1-B4C8-F9A1D81B9FB7}" type="presParOf" srcId="{6FE98B2D-9DD3-490B-8359-F8926DB76274}" destId="{159A2C10-4EFE-4B86-81B4-3F98A0CB5C73}" srcOrd="15" destOrd="0" presId="urn:microsoft.com/office/officeart/2005/8/layout/cycle6"/>
    <dgm:cxn modelId="{AC743DEB-F8F0-4450-B3B1-F84D278E8B2C}" type="presParOf" srcId="{6FE98B2D-9DD3-490B-8359-F8926DB76274}" destId="{B8BB7E82-C773-4043-8606-5231E623F88E}" srcOrd="16" destOrd="0" presId="urn:microsoft.com/office/officeart/2005/8/layout/cycle6"/>
    <dgm:cxn modelId="{A03B8675-56DE-41A6-80F6-6590111C889A}" type="presParOf" srcId="{6FE98B2D-9DD3-490B-8359-F8926DB76274}" destId="{7D2EA0A2-C7E7-4518-AB92-1CC7E0A2DDF7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5AF98E-87F7-4B9D-BD7D-A72828F21953}">
      <dsp:nvSpPr>
        <dsp:cNvPr id="0" name=""/>
        <dsp:cNvSpPr/>
      </dsp:nvSpPr>
      <dsp:spPr>
        <a:xfrm>
          <a:off x="4912684" y="1214"/>
          <a:ext cx="1529022" cy="993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Double Ratchet</a:t>
          </a:r>
        </a:p>
      </dsp:txBody>
      <dsp:txXfrm>
        <a:off x="4961200" y="49730"/>
        <a:ext cx="1431990" cy="896832"/>
      </dsp:txXfrm>
    </dsp:sp>
    <dsp:sp modelId="{E3D08433-1CC0-4C01-8658-6EC5543A2AF8}">
      <dsp:nvSpPr>
        <dsp:cNvPr id="0" name=""/>
        <dsp:cNvSpPr/>
      </dsp:nvSpPr>
      <dsp:spPr>
        <a:xfrm>
          <a:off x="3333933" y="498146"/>
          <a:ext cx="4686525" cy="4686525"/>
        </a:xfrm>
        <a:custGeom>
          <a:avLst/>
          <a:gdLst/>
          <a:ahLst/>
          <a:cxnLst/>
          <a:rect l="0" t="0" r="0" b="0"/>
          <a:pathLst>
            <a:path>
              <a:moveTo>
                <a:pt x="3117564" y="131625"/>
              </a:moveTo>
              <a:arcTo wR="2343262" hR="2343262" stAng="17357719" swAng="1502866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463D9-66A3-48AD-B988-36F2E9D4F7C9}">
      <dsp:nvSpPr>
        <dsp:cNvPr id="0" name=""/>
        <dsp:cNvSpPr/>
      </dsp:nvSpPr>
      <dsp:spPr>
        <a:xfrm>
          <a:off x="6162062" y="1172845"/>
          <a:ext cx="3088916" cy="993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C = E(</a:t>
          </a:r>
          <a:r>
            <a:rPr lang="en-US" sz="1800" kern="12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Sk</a:t>
          </a:r>
          <a:r>
            <a:rPr lang="en-US" sz="18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,  E(</a:t>
          </a:r>
          <a:r>
            <a:rPr lang="en-US" sz="1800" kern="12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mk</a:t>
          </a:r>
          <a:r>
            <a:rPr lang="en-US" sz="18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, M))</a:t>
          </a:r>
        </a:p>
      </dsp:txBody>
      <dsp:txXfrm>
        <a:off x="6210578" y="1221361"/>
        <a:ext cx="2991884" cy="896832"/>
      </dsp:txXfrm>
    </dsp:sp>
    <dsp:sp modelId="{AAA8DF27-0DD2-49EC-876A-DC8F4AF0D770}">
      <dsp:nvSpPr>
        <dsp:cNvPr id="0" name=""/>
        <dsp:cNvSpPr/>
      </dsp:nvSpPr>
      <dsp:spPr>
        <a:xfrm>
          <a:off x="3333933" y="498146"/>
          <a:ext cx="4686525" cy="4686525"/>
        </a:xfrm>
        <a:custGeom>
          <a:avLst/>
          <a:gdLst/>
          <a:ahLst/>
          <a:cxnLst/>
          <a:rect l="0" t="0" r="0" b="0"/>
          <a:pathLst>
            <a:path>
              <a:moveTo>
                <a:pt x="4591138" y="1681497"/>
              </a:moveTo>
              <a:arcTo wR="2343262" hR="2343262" stAng="20615747" swAng="1968505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37CD10-B26B-40E8-A98B-4329587189C5}">
      <dsp:nvSpPr>
        <dsp:cNvPr id="0" name=""/>
        <dsp:cNvSpPr/>
      </dsp:nvSpPr>
      <dsp:spPr>
        <a:xfrm>
          <a:off x="6172398" y="3516107"/>
          <a:ext cx="3068243" cy="993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Sk</a:t>
          </a:r>
          <a:r>
            <a:rPr lang="en-US" sz="18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 = RKDF(SS, </a:t>
          </a:r>
          <a:r>
            <a:rPr lang="en-US" sz="1800" kern="12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mk</a:t>
          </a:r>
          <a:r>
            <a:rPr lang="en-US" sz="18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)</a:t>
          </a:r>
        </a:p>
      </dsp:txBody>
      <dsp:txXfrm>
        <a:off x="6220914" y="3564623"/>
        <a:ext cx="2971211" cy="896832"/>
      </dsp:txXfrm>
    </dsp:sp>
    <dsp:sp modelId="{8B4A840F-58D3-46C7-B314-4EA81C4F466D}">
      <dsp:nvSpPr>
        <dsp:cNvPr id="0" name=""/>
        <dsp:cNvSpPr/>
      </dsp:nvSpPr>
      <dsp:spPr>
        <a:xfrm>
          <a:off x="3333933" y="498146"/>
          <a:ext cx="4686525" cy="4686525"/>
        </a:xfrm>
        <a:custGeom>
          <a:avLst/>
          <a:gdLst/>
          <a:ahLst/>
          <a:cxnLst/>
          <a:rect l="0" t="0" r="0" b="0"/>
          <a:pathLst>
            <a:path>
              <a:moveTo>
                <a:pt x="3985494" y="4014775"/>
              </a:moveTo>
              <a:arcTo wR="2343262" hR="2343262" stAng="2730375" swAng="605218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EDDEB-7E65-40F4-833C-047D0326B402}">
      <dsp:nvSpPr>
        <dsp:cNvPr id="0" name=""/>
        <dsp:cNvSpPr/>
      </dsp:nvSpPr>
      <dsp:spPr>
        <a:xfrm>
          <a:off x="4356571" y="4687739"/>
          <a:ext cx="2641248" cy="993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mk</a:t>
          </a:r>
          <a:r>
            <a:rPr lang="en-US" sz="18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’ = RKDF(ck, 1)</a:t>
          </a:r>
        </a:p>
      </dsp:txBody>
      <dsp:txXfrm>
        <a:off x="4405087" y="4736255"/>
        <a:ext cx="2544216" cy="896832"/>
      </dsp:txXfrm>
    </dsp:sp>
    <dsp:sp modelId="{115806DB-094B-436B-BE8E-957688E5B2AB}">
      <dsp:nvSpPr>
        <dsp:cNvPr id="0" name=""/>
        <dsp:cNvSpPr/>
      </dsp:nvSpPr>
      <dsp:spPr>
        <a:xfrm>
          <a:off x="3333933" y="498146"/>
          <a:ext cx="4686525" cy="4686525"/>
        </a:xfrm>
        <a:custGeom>
          <a:avLst/>
          <a:gdLst/>
          <a:ahLst/>
          <a:cxnLst/>
          <a:rect l="0" t="0" r="0" b="0"/>
          <a:pathLst>
            <a:path>
              <a:moveTo>
                <a:pt x="1019167" y="4276563"/>
              </a:moveTo>
              <a:arcTo wR="2343262" hR="2343262" stAng="7464407" swAng="605218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FD911E-7CAB-4CE9-8E9B-55143406F963}">
      <dsp:nvSpPr>
        <dsp:cNvPr id="0" name=""/>
        <dsp:cNvSpPr/>
      </dsp:nvSpPr>
      <dsp:spPr>
        <a:xfrm>
          <a:off x="2308859" y="3516107"/>
          <a:ext cx="2678021" cy="993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Pts val="2400"/>
            <a:buFont typeface="Arial" panose="020B0604020202020204" pitchFamily="34" charset="0"/>
            <a:buNone/>
          </a:pPr>
          <a:r>
            <a:rPr lang="en-US" sz="1800" kern="12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Sk</a:t>
          </a:r>
          <a:r>
            <a:rPr lang="en-US" sz="18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’ = RKDF(</a:t>
          </a:r>
          <a:r>
            <a:rPr lang="en-US" sz="1800" kern="12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Sk</a:t>
          </a:r>
          <a:r>
            <a:rPr lang="en-US" sz="18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, ck)</a:t>
          </a:r>
        </a:p>
      </dsp:txBody>
      <dsp:txXfrm>
        <a:off x="2357375" y="3564623"/>
        <a:ext cx="2580989" cy="896832"/>
      </dsp:txXfrm>
    </dsp:sp>
    <dsp:sp modelId="{4930749D-E1DA-4B68-9CA1-2883B8C84264}">
      <dsp:nvSpPr>
        <dsp:cNvPr id="0" name=""/>
        <dsp:cNvSpPr/>
      </dsp:nvSpPr>
      <dsp:spPr>
        <a:xfrm>
          <a:off x="3333933" y="498146"/>
          <a:ext cx="4686525" cy="4686525"/>
        </a:xfrm>
        <a:custGeom>
          <a:avLst/>
          <a:gdLst/>
          <a:ahLst/>
          <a:cxnLst/>
          <a:rect l="0" t="0" r="0" b="0"/>
          <a:pathLst>
            <a:path>
              <a:moveTo>
                <a:pt x="95386" y="3005027"/>
              </a:moveTo>
              <a:arcTo wR="2343262" hR="2343262" stAng="9815747" swAng="1968505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9A2C10-4EFE-4B86-81B4-3F98A0CB5C73}">
      <dsp:nvSpPr>
        <dsp:cNvPr id="0" name=""/>
        <dsp:cNvSpPr/>
      </dsp:nvSpPr>
      <dsp:spPr>
        <a:xfrm>
          <a:off x="2094812" y="1172845"/>
          <a:ext cx="3106117" cy="993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800" kern="12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mk</a:t>
          </a:r>
          <a:r>
            <a:rPr lang="en-US" sz="18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 = E(</a:t>
          </a:r>
          <a:r>
            <a:rPr lang="en-US" sz="1800" kern="12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Sk</a:t>
          </a:r>
          <a:r>
            <a:rPr lang="en-US" sz="18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, E(</a:t>
          </a:r>
          <a:r>
            <a:rPr lang="en-US" sz="1800" kern="1200" dirty="0" err="1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mk</a:t>
          </a:r>
          <a:r>
            <a:rPr lang="en-US" sz="1800" kern="1200" dirty="0">
              <a:solidFill>
                <a:srgbClr val="2B4068"/>
              </a:solidFill>
              <a:latin typeface="Verdana" panose="020B0604030504040204" pitchFamily="34" charset="0"/>
              <a:ea typeface="Verdana" panose="020B0604030504040204" pitchFamily="34" charset="0"/>
            </a:rPr>
            <a:t>', M'))</a:t>
          </a:r>
        </a:p>
      </dsp:txBody>
      <dsp:txXfrm>
        <a:off x="2143328" y="1221361"/>
        <a:ext cx="3009085" cy="896832"/>
      </dsp:txXfrm>
    </dsp:sp>
    <dsp:sp modelId="{7D2EA0A2-C7E7-4518-AB92-1CC7E0A2DDF7}">
      <dsp:nvSpPr>
        <dsp:cNvPr id="0" name=""/>
        <dsp:cNvSpPr/>
      </dsp:nvSpPr>
      <dsp:spPr>
        <a:xfrm>
          <a:off x="3333933" y="498146"/>
          <a:ext cx="4686525" cy="4686525"/>
        </a:xfrm>
        <a:custGeom>
          <a:avLst/>
          <a:gdLst/>
          <a:ahLst/>
          <a:cxnLst/>
          <a:rect l="0" t="0" r="0" b="0"/>
          <a:pathLst>
            <a:path>
              <a:moveTo>
                <a:pt x="705431" y="667438"/>
              </a:moveTo>
              <a:arcTo wR="2343262" hR="2343262" stAng="13539414" swAng="1502866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C634F-20FA-42C7-BEF7-7F04715F86F2}" type="datetimeFigureOut">
              <a:rPr lang="en-US" smtClean="0"/>
              <a:t>7/2/2023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F05F9-4D81-45A0-BC7A-EDB38EA47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9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94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07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3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8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16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63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5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2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3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21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AA2C1-30FE-4A5B-9F15-98834576BABB}" type="datetimeFigureOut">
              <a:rPr lang="en-US" smtClean="0"/>
              <a:t>7/2/2023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05D81-1560-4BFE-91A5-0D5BAFD5DEA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8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slide" Target="slide19.xml"/><Relationship Id="rId18" Type="http://schemas.openxmlformats.org/officeDocument/2006/relationships/image" Target="../media/image27.png"/><Relationship Id="rId3" Type="http://schemas.openxmlformats.org/officeDocument/2006/relationships/slide" Target="slide17.xml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slide" Target="slide23.xml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20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19.png"/><Relationship Id="rId15" Type="http://schemas.openxmlformats.org/officeDocument/2006/relationships/slide" Target="slide21.xml"/><Relationship Id="rId10" Type="http://schemas.openxmlformats.org/officeDocument/2006/relationships/image" Target="../media/image23.png"/><Relationship Id="rId19" Type="http://schemas.openxmlformats.org/officeDocument/2006/relationships/image" Target="../media/image28.png"/><Relationship Id="rId4" Type="http://schemas.openxmlformats.org/officeDocument/2006/relationships/image" Target="../media/image3.jpeg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42521740_Overview_and_Performance_Analysis_of_Encryption_Algorithm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ingcentral.com/us/en/blog/dynamic-end-to-end-encryption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053" cy="6858000"/>
          </a:xfrm>
          <a:prstGeom prst="rect">
            <a:avLst/>
          </a:prstGeom>
          <a:gradFill>
            <a:gsLst>
              <a:gs pos="31000">
                <a:srgbClr val="482660"/>
              </a:gs>
              <a:gs pos="96000">
                <a:schemeClr val="tx1"/>
              </a:gs>
            </a:gsLst>
            <a:lin ang="5400000" scaled="1"/>
          </a:gradFill>
        </p:spPr>
      </p:pic>
      <p:sp>
        <p:nvSpPr>
          <p:cNvPr id="4" name="TextBox 3"/>
          <p:cNvSpPr txBox="1"/>
          <p:nvPr/>
        </p:nvSpPr>
        <p:spPr>
          <a:xfrm>
            <a:off x="4844252" y="5044740"/>
            <a:ext cx="5791200" cy="64633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FF0000">
                <a:alpha val="4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ln w="9525" cmpd="tri">
                  <a:solidFill>
                    <a:srgbClr val="482660"/>
                  </a:solidFill>
                </a:ln>
                <a:solidFill>
                  <a:srgbClr val="A74B94"/>
                </a:solidFill>
                <a:effectLst>
                  <a:outerShdw blurRad="50800" dist="38100" dir="2700000" algn="tl" rotWithShape="0">
                    <a:srgbClr val="482660">
                      <a:alpha val="40000"/>
                    </a:srgbClr>
                  </a:outerShdw>
                </a:effectLst>
              </a:rPr>
              <a:t>WannaHide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3C5A8-9921-B196-C81A-338796D8FD8A}"/>
              </a:ext>
            </a:extLst>
          </p:cNvPr>
          <p:cNvSpPr txBox="1"/>
          <p:nvPr/>
        </p:nvSpPr>
        <p:spPr>
          <a:xfrm>
            <a:off x="3576536" y="3386628"/>
            <a:ext cx="5246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INFORMATION TECHNOLOGY</a:t>
            </a:r>
          </a:p>
        </p:txBody>
      </p:sp>
      <p:pic>
        <p:nvPicPr>
          <p:cNvPr id="6" name="Picture 5" descr="A purple and white pin with a keyhole in the center&#10;&#10;Description automatically generated with low confidence">
            <a:extLst>
              <a:ext uri="{FF2B5EF4-FFF2-40B4-BE49-F238E27FC236}">
                <a16:creationId xmlns:a16="http://schemas.microsoft.com/office/drawing/2014/main" id="{CB6BB546-4481-58B9-5695-7A02EA4A94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848" y="4094514"/>
            <a:ext cx="2068504" cy="146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37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29362" y="217571"/>
            <a:ext cx="513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Problem Definition</a:t>
            </a:r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C57918B6-B5F7-0E9E-77C1-3A1A6B512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557" y="2514599"/>
            <a:ext cx="1407695" cy="1407695"/>
          </a:xfrm>
          <a:prstGeom prst="rect">
            <a:avLst/>
          </a:prstGeom>
        </p:spPr>
      </p:pic>
      <p:pic>
        <p:nvPicPr>
          <p:cNvPr id="5" name="Graphic 4" descr="Monitor with solid fill">
            <a:extLst>
              <a:ext uri="{FF2B5EF4-FFF2-40B4-BE49-F238E27FC236}">
                <a16:creationId xmlns:a16="http://schemas.microsoft.com/office/drawing/2014/main" id="{A1DCD2D8-09B8-ADD5-9621-488D5E9B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8240" y="2514600"/>
            <a:ext cx="1407694" cy="1407694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A089E8D2-4D81-7E64-C729-2FD782AB8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28924" y="1079379"/>
            <a:ext cx="1145768" cy="1145768"/>
          </a:xfrm>
          <a:prstGeom prst="rect">
            <a:avLst/>
          </a:prstGeom>
        </p:spPr>
      </p:pic>
      <p:pic>
        <p:nvPicPr>
          <p:cNvPr id="10" name="Graphic 9" descr="Envelope with solid fill">
            <a:extLst>
              <a:ext uri="{FF2B5EF4-FFF2-40B4-BE49-F238E27FC236}">
                <a16:creationId xmlns:a16="http://schemas.microsoft.com/office/drawing/2014/main" id="{D2E3EBCA-A9CB-00ED-E99A-EC536A29A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1876" y="2902832"/>
            <a:ext cx="558963" cy="558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1AD6AF-D7C5-F63B-AE58-8D6242BA14F2}"/>
              </a:ext>
            </a:extLst>
          </p:cNvPr>
          <p:cNvGrpSpPr/>
          <p:nvPr/>
        </p:nvGrpSpPr>
        <p:grpSpPr>
          <a:xfrm>
            <a:off x="1641359" y="3804356"/>
            <a:ext cx="892851" cy="605205"/>
            <a:chOff x="1559501" y="3837830"/>
            <a:chExt cx="973181" cy="672284"/>
          </a:xfrm>
        </p:grpSpPr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5466A493-ACF1-F11D-1CE9-8958E32F3122}"/>
                </a:ext>
              </a:extLst>
            </p:cNvPr>
            <p:cNvSpPr/>
            <p:nvPr/>
          </p:nvSpPr>
          <p:spPr>
            <a:xfrm flipH="1">
              <a:off x="1559501" y="3837830"/>
              <a:ext cx="899548" cy="672284"/>
            </a:xfrm>
            <a:prstGeom prst="wedgeRectCallo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28AD4E-2DA6-8091-422D-3396A4D69B0D}"/>
                </a:ext>
              </a:extLst>
            </p:cNvPr>
            <p:cNvSpPr txBox="1"/>
            <p:nvPr/>
          </p:nvSpPr>
          <p:spPr>
            <a:xfrm>
              <a:off x="1618282" y="398930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Hello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5AA3A5-E2B4-8ED2-CE5B-A5198D8CADAE}"/>
              </a:ext>
            </a:extLst>
          </p:cNvPr>
          <p:cNvGrpSpPr/>
          <p:nvPr/>
        </p:nvGrpSpPr>
        <p:grpSpPr>
          <a:xfrm>
            <a:off x="6264120" y="1179514"/>
            <a:ext cx="780108" cy="513139"/>
            <a:chOff x="1559501" y="3837832"/>
            <a:chExt cx="973181" cy="672284"/>
          </a:xfrm>
        </p:grpSpPr>
        <p:sp>
          <p:nvSpPr>
            <p:cNvPr id="18" name="Speech Bubble: Rectangle 17">
              <a:extLst>
                <a:ext uri="{FF2B5EF4-FFF2-40B4-BE49-F238E27FC236}">
                  <a16:creationId xmlns:a16="http://schemas.microsoft.com/office/drawing/2014/main" id="{2412BF57-6E8F-E2D5-5B66-7941083D6ED2}"/>
                </a:ext>
              </a:extLst>
            </p:cNvPr>
            <p:cNvSpPr/>
            <p:nvPr/>
          </p:nvSpPr>
          <p:spPr>
            <a:xfrm flipH="1">
              <a:off x="1559501" y="3837832"/>
              <a:ext cx="899548" cy="672284"/>
            </a:xfrm>
            <a:prstGeom prst="wedgeRectCallo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706DE3-DF79-3C1A-4271-3D0180A9BAAF}"/>
                </a:ext>
              </a:extLst>
            </p:cNvPr>
            <p:cNvSpPr txBox="1"/>
            <p:nvPr/>
          </p:nvSpPr>
          <p:spPr>
            <a:xfrm>
              <a:off x="1618282" y="3989305"/>
              <a:ext cx="914400" cy="48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Hello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DDA91-FE84-E1E8-5646-C97E590C97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763252" y="3218447"/>
            <a:ext cx="601498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0679D73-670A-CD67-ED35-3BB1C5DC7647}"/>
              </a:ext>
            </a:extLst>
          </p:cNvPr>
          <p:cNvCxnSpPr>
            <a:cxnSpLocks/>
          </p:cNvCxnSpPr>
          <p:nvPr/>
        </p:nvCxnSpPr>
        <p:spPr>
          <a:xfrm flipV="1">
            <a:off x="2785341" y="1948308"/>
            <a:ext cx="2628566" cy="1270138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428208-55D6-7F0E-7215-8208E5565C4F}"/>
              </a:ext>
            </a:extLst>
          </p:cNvPr>
          <p:cNvCxnSpPr>
            <a:cxnSpLocks/>
          </p:cNvCxnSpPr>
          <p:nvPr/>
        </p:nvCxnSpPr>
        <p:spPr>
          <a:xfrm>
            <a:off x="6210145" y="1982104"/>
            <a:ext cx="2568095" cy="1236342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25F39E4E-615E-F139-A5F1-FFF42123C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0826" y="1677873"/>
            <a:ext cx="558963" cy="5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3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xit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0.0044 L 0.09909 0.00255 L 0.09909 -0.18079 L 0.20846 -0.17893 " pathEditMode="relative" ptsTypes="AA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4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4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3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2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-0.00023 L 0.08334 -0.00023 L 0.08229 0.1831 L 0.18334 0.18495 " pathEditMode="relative" ptsTypes="AAAA">
                                      <p:cBhvr>
                                        <p:cTn id="6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94410" y="194998"/>
            <a:ext cx="4803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Proposed System</a:t>
            </a:r>
          </a:p>
          <a:p>
            <a:endParaRPr lang="en-US" sz="2400" b="1" dirty="0"/>
          </a:p>
        </p:txBody>
      </p:sp>
      <p:pic>
        <p:nvPicPr>
          <p:cNvPr id="4" name="Graphic 3" descr="Monitor with solid fill">
            <a:extLst>
              <a:ext uri="{FF2B5EF4-FFF2-40B4-BE49-F238E27FC236}">
                <a16:creationId xmlns:a16="http://schemas.microsoft.com/office/drawing/2014/main" id="{C57918B6-B5F7-0E9E-77C1-3A1A6B512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5557" y="2514599"/>
            <a:ext cx="1407695" cy="1407695"/>
          </a:xfrm>
          <a:prstGeom prst="rect">
            <a:avLst/>
          </a:prstGeom>
        </p:spPr>
      </p:pic>
      <p:pic>
        <p:nvPicPr>
          <p:cNvPr id="5" name="Graphic 4" descr="Monitor with solid fill">
            <a:extLst>
              <a:ext uri="{FF2B5EF4-FFF2-40B4-BE49-F238E27FC236}">
                <a16:creationId xmlns:a16="http://schemas.microsoft.com/office/drawing/2014/main" id="{A1DCD2D8-09B8-ADD5-9621-488D5E9BD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8240" y="2514600"/>
            <a:ext cx="1407694" cy="1407694"/>
          </a:xfrm>
          <a:prstGeom prst="rect">
            <a:avLst/>
          </a:prstGeom>
        </p:spPr>
      </p:pic>
      <p:pic>
        <p:nvPicPr>
          <p:cNvPr id="7" name="Graphic 6" descr="User with solid fill">
            <a:extLst>
              <a:ext uri="{FF2B5EF4-FFF2-40B4-BE49-F238E27FC236}">
                <a16:creationId xmlns:a16="http://schemas.microsoft.com/office/drawing/2014/main" id="{A089E8D2-4D81-7E64-C729-2FD782AB8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228924" y="1079379"/>
            <a:ext cx="1145768" cy="1145768"/>
          </a:xfrm>
          <a:prstGeom prst="rect">
            <a:avLst/>
          </a:prstGeom>
        </p:spPr>
      </p:pic>
      <p:pic>
        <p:nvPicPr>
          <p:cNvPr id="10" name="Graphic 9" descr="Envelope with solid fill">
            <a:extLst>
              <a:ext uri="{FF2B5EF4-FFF2-40B4-BE49-F238E27FC236}">
                <a16:creationId xmlns:a16="http://schemas.microsoft.com/office/drawing/2014/main" id="{D2E3EBCA-A9CB-00ED-E99A-EC536A29A9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01876" y="2902832"/>
            <a:ext cx="558963" cy="55896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11AD6AF-D7C5-F63B-AE58-8D6242BA14F2}"/>
              </a:ext>
            </a:extLst>
          </p:cNvPr>
          <p:cNvGrpSpPr/>
          <p:nvPr/>
        </p:nvGrpSpPr>
        <p:grpSpPr>
          <a:xfrm>
            <a:off x="1641359" y="3804356"/>
            <a:ext cx="892851" cy="605205"/>
            <a:chOff x="1559501" y="3837830"/>
            <a:chExt cx="973181" cy="672284"/>
          </a:xfrm>
        </p:grpSpPr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5466A493-ACF1-F11D-1CE9-8958E32F3122}"/>
                </a:ext>
              </a:extLst>
            </p:cNvPr>
            <p:cNvSpPr/>
            <p:nvPr/>
          </p:nvSpPr>
          <p:spPr>
            <a:xfrm flipH="1">
              <a:off x="1559501" y="3837830"/>
              <a:ext cx="899548" cy="672284"/>
            </a:xfrm>
            <a:prstGeom prst="wedgeRectCallo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628AD4E-2DA6-8091-422D-3396A4D69B0D}"/>
                </a:ext>
              </a:extLst>
            </p:cNvPr>
            <p:cNvSpPr txBox="1"/>
            <p:nvPr/>
          </p:nvSpPr>
          <p:spPr>
            <a:xfrm>
              <a:off x="1618282" y="3989305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Hello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5AA3A5-E2B4-8ED2-CE5B-A5198D8CADAE}"/>
              </a:ext>
            </a:extLst>
          </p:cNvPr>
          <p:cNvGrpSpPr/>
          <p:nvPr/>
        </p:nvGrpSpPr>
        <p:grpSpPr>
          <a:xfrm>
            <a:off x="6264120" y="1179514"/>
            <a:ext cx="780108" cy="513139"/>
            <a:chOff x="1559501" y="3837832"/>
            <a:chExt cx="973181" cy="672284"/>
          </a:xfrm>
        </p:grpSpPr>
        <p:sp>
          <p:nvSpPr>
            <p:cNvPr id="18" name="Speech Bubble: Rectangle 17">
              <a:extLst>
                <a:ext uri="{FF2B5EF4-FFF2-40B4-BE49-F238E27FC236}">
                  <a16:creationId xmlns:a16="http://schemas.microsoft.com/office/drawing/2014/main" id="{2412BF57-6E8F-E2D5-5B66-7941083D6ED2}"/>
                </a:ext>
              </a:extLst>
            </p:cNvPr>
            <p:cNvSpPr/>
            <p:nvPr/>
          </p:nvSpPr>
          <p:spPr>
            <a:xfrm flipH="1">
              <a:off x="1559501" y="3837832"/>
              <a:ext cx="899548" cy="672284"/>
            </a:xfrm>
            <a:prstGeom prst="wedgeRectCallou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706DE3-DF79-3C1A-4271-3D0180A9BAAF}"/>
                </a:ext>
              </a:extLst>
            </p:cNvPr>
            <p:cNvSpPr txBox="1"/>
            <p:nvPr/>
          </p:nvSpPr>
          <p:spPr>
            <a:xfrm>
              <a:off x="1618282" y="3989305"/>
              <a:ext cx="914400" cy="48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@#$!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9DDA91-FE84-E1E8-5646-C97E590C97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763252" y="3218447"/>
            <a:ext cx="601498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0679D73-670A-CD67-ED35-3BB1C5DC7647}"/>
              </a:ext>
            </a:extLst>
          </p:cNvPr>
          <p:cNvCxnSpPr>
            <a:cxnSpLocks/>
          </p:cNvCxnSpPr>
          <p:nvPr/>
        </p:nvCxnSpPr>
        <p:spPr>
          <a:xfrm flipV="1">
            <a:off x="2785341" y="1948308"/>
            <a:ext cx="2628566" cy="127013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F428208-55D6-7F0E-7215-8208E5565C4F}"/>
              </a:ext>
            </a:extLst>
          </p:cNvPr>
          <p:cNvCxnSpPr>
            <a:cxnSpLocks/>
          </p:cNvCxnSpPr>
          <p:nvPr/>
        </p:nvCxnSpPr>
        <p:spPr>
          <a:xfrm>
            <a:off x="6210145" y="1982104"/>
            <a:ext cx="2568095" cy="123634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0" name="Graphic 19" descr="Envelope with solid fill">
            <a:extLst>
              <a:ext uri="{FF2B5EF4-FFF2-40B4-BE49-F238E27FC236}">
                <a16:creationId xmlns:a16="http://schemas.microsoft.com/office/drawing/2014/main" id="{25F39E4E-615E-F139-A5F1-FFF42123C4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10826" y="1677873"/>
            <a:ext cx="558963" cy="5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8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4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6" presetClass="exit" presetSubtype="37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38 0.0044 L 0.09909 0.00255 L 0.09909 -0.18079 L 0.20846 -0.17893 " pathEditMode="relative" ptsTypes="AA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4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9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4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3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20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-0.00023 L 0.08334 -0.00023 L 0.08229 0.1831 L 0.18334 0.18495 " pathEditMode="relative" ptsTypes="AAAA">
                                      <p:cBhvr>
                                        <p:cTn id="6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53866" y="183993"/>
            <a:ext cx="488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Proposed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5182B1-51FA-7B3F-DB7B-53ED66CAC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427" y="1049025"/>
            <a:ext cx="5035145" cy="537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8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83121" y="114322"/>
            <a:ext cx="5625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System Architecture</a:t>
            </a:r>
          </a:p>
        </p:txBody>
      </p:sp>
      <p:pic>
        <p:nvPicPr>
          <p:cNvPr id="6" name="Picture 5" descr="A diagram of a computer&#10;&#10;Description automatically generated with low confidence">
            <a:extLst>
              <a:ext uri="{FF2B5EF4-FFF2-40B4-BE49-F238E27FC236}">
                <a16:creationId xmlns:a16="http://schemas.microsoft.com/office/drawing/2014/main" id="{E74D1F43-530B-C0A0-76A4-0D3CD45A5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844" y="931243"/>
            <a:ext cx="4710699" cy="52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9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8" name="Section Zoom 17">
                <a:extLst>
                  <a:ext uri="{FF2B5EF4-FFF2-40B4-BE49-F238E27FC236}">
                    <a16:creationId xmlns:a16="http://schemas.microsoft.com/office/drawing/2014/main" id="{A3640E24-F561-6A33-2A8D-EEB3A09986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2409427"/>
                  </p:ext>
                </p:extLst>
              </p:nvPr>
            </p:nvGraphicFramePr>
            <p:xfrm>
              <a:off x="4572000" y="25717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E32E53C-40D0-42A9-A7AC-98549B78001F}">
                    <psez:zmPr id="{C4ACA548-424F-4D81-B039-35E01C215CE2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8" name="Section Zoom 1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3640E24-F561-6A33-2A8D-EEB3A09986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72000" y="25717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E47A6109-5B68-3F34-6D56-0A6E7EC49A0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4201029"/>
                  </p:ext>
                </p:extLst>
              </p:nvPr>
            </p:nvGraphicFramePr>
            <p:xfrm>
              <a:off x="1442130" y="71018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9E32E53C-40D0-42A9-A7AC-98549B78001F}">
                    <psez:zmPr id="{DCD42554-EF0A-4785-8CE8-1686FC71824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6" name="Section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47A6109-5B68-3F34-6D56-0A6E7EC49A0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42130" y="71018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29218" y="102123"/>
            <a:ext cx="8333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Methodologies and Techniques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66BFE-96E3-C1C9-0B49-68E96A5BFC4D}"/>
              </a:ext>
            </a:extLst>
          </p:cNvPr>
          <p:cNvSpPr txBox="1"/>
          <p:nvPr/>
        </p:nvSpPr>
        <p:spPr>
          <a:xfrm>
            <a:off x="850900" y="1349113"/>
            <a:ext cx="58293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b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A black line drawing of a chat bubble with a lock&#10;&#10;Description automatically generated with low confidence">
            <a:extLst>
              <a:ext uri="{FF2B5EF4-FFF2-40B4-BE49-F238E27FC236}">
                <a16:creationId xmlns:a16="http://schemas.microsoft.com/office/drawing/2014/main" id="{A984FFB9-3878-50DB-4D46-54E4CA1AA4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82" b="91091" l="3721" r="95349">
                        <a14:foregroundMark x1="24302" y1="26837" x2="7093" y2="26615"/>
                        <a14:foregroundMark x1="7093" y1="26615" x2="7093" y2="26615"/>
                        <a14:foregroundMark x1="5581" y1="39644" x2="3953" y2="75056"/>
                        <a14:foregroundMark x1="3953" y1="75056" x2="6279" y2="78842"/>
                        <a14:foregroundMark x1="25581" y1="34855" x2="25581" y2="34855"/>
                        <a14:foregroundMark x1="20000" y1="35746" x2="20000" y2="35746"/>
                        <a14:foregroundMark x1="14070" y1="35969" x2="14070" y2="35969"/>
                        <a14:foregroundMark x1="43023" y1="39866" x2="43023" y2="39866"/>
                        <a14:foregroundMark x1="49767" y1="51670" x2="49767" y2="51670"/>
                        <a14:foregroundMark x1="31047" y1="44655" x2="31047" y2="44655"/>
                        <a14:foregroundMark x1="90000" y1="70935" x2="90000" y2="70935"/>
                        <a14:foregroundMark x1="85814" y1="63920" x2="85814" y2="63920"/>
                        <a14:foregroundMark x1="80930" y1="63920" x2="80930" y2="63920"/>
                        <a14:foregroundMark x1="74186" y1="63474" x2="74186" y2="63474"/>
                        <a14:foregroundMark x1="95465" y1="42428" x2="95465" y2="42428"/>
                        <a14:foregroundMark x1="85349" y1="6682" x2="85349" y2="6682"/>
                        <a14:foregroundMark x1="13256" y1="91091" x2="13256" y2="91091"/>
                        <a14:backgroundMark x1="49767" y1="10690" x2="21163" y2="6347"/>
                        <a14:backgroundMark x1="24884" y1="8352" x2="13953" y2="16927"/>
                        <a14:backgroundMark x1="13953" y1="16927" x2="13488" y2="17038"/>
                        <a14:backgroundMark x1="25233" y1="11247" x2="21744" y2="187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722" y="1046243"/>
            <a:ext cx="911448" cy="951722"/>
          </a:xfrm>
          <a:prstGeom prst="rect">
            <a:avLst/>
          </a:prstGeom>
        </p:spPr>
      </p:pic>
      <p:pic>
        <p:nvPicPr>
          <p:cNvPr id="7" name="Picture 6" descr="A picture containing sketch, drawing, art, design&#10;&#10;Description automatically generated">
            <a:extLst>
              <a:ext uri="{FF2B5EF4-FFF2-40B4-BE49-F238E27FC236}">
                <a16:creationId xmlns:a16="http://schemas.microsoft.com/office/drawing/2014/main" id="{0B373AB7-5587-C536-3075-74CE287933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46" y="3076465"/>
            <a:ext cx="652677" cy="610053"/>
          </a:xfrm>
          <a:prstGeom prst="rect">
            <a:avLst/>
          </a:prstGeom>
        </p:spPr>
      </p:pic>
      <p:pic>
        <p:nvPicPr>
          <p:cNvPr id="10" name="Picture 9" descr="A black circular object with a star&#10;&#10;Description automatically generated with low confidence">
            <a:extLst>
              <a:ext uri="{FF2B5EF4-FFF2-40B4-BE49-F238E27FC236}">
                <a16:creationId xmlns:a16="http://schemas.microsoft.com/office/drawing/2014/main" id="{FED62C79-CE8E-CC52-7F80-94C7EF53E8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66" y="4789087"/>
            <a:ext cx="1007452" cy="838200"/>
          </a:xfrm>
          <a:prstGeom prst="rect">
            <a:avLst/>
          </a:prstGeom>
        </p:spPr>
      </p:pic>
      <p:pic>
        <p:nvPicPr>
          <p:cNvPr id="12" name="Picture 11" descr="A picture containing symbol, logo, font, graphics&#10;&#10;Description automatically generated">
            <a:extLst>
              <a:ext uri="{FF2B5EF4-FFF2-40B4-BE49-F238E27FC236}">
                <a16:creationId xmlns:a16="http://schemas.microsoft.com/office/drawing/2014/main" id="{0FF7E034-9663-A727-70E3-FF01209F9F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590" y="3967461"/>
            <a:ext cx="875494" cy="961224"/>
          </a:xfrm>
          <a:prstGeom prst="rect">
            <a:avLst/>
          </a:prstGeom>
        </p:spPr>
      </p:pic>
      <p:pic>
        <p:nvPicPr>
          <p:cNvPr id="14" name="Picture 13" descr="A picture containing clipart, graphics, circle, cartoon&#10;&#10;Description automatically generated">
            <a:extLst>
              <a:ext uri="{FF2B5EF4-FFF2-40B4-BE49-F238E27FC236}">
                <a16:creationId xmlns:a16="http://schemas.microsoft.com/office/drawing/2014/main" id="{5B07FA38-A6B5-63B1-192D-079E9DFB3C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7826" y1="34375" x2="27826" y2="34375"/>
                        <a14:foregroundMark x1="30870" y1="49414" x2="30870" y2="49414"/>
                        <a14:foregroundMark x1="31196" y1="63477" x2="31196" y2="63477"/>
                        <a14:foregroundMark x1="71196" y1="64648" x2="71196" y2="64648"/>
                        <a14:foregroundMark x1="69022" y1="50195" x2="69022" y2="50195"/>
                        <a14:foregroundMark x1="70978" y1="37500" x2="70978" y2="3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60" y="2141432"/>
            <a:ext cx="1727200" cy="9612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512FDA4-429F-1B09-1828-3699020FBF56}"/>
              </a:ext>
            </a:extLst>
          </p:cNvPr>
          <p:cNvSpPr txBox="1"/>
          <p:nvPr/>
        </p:nvSpPr>
        <p:spPr>
          <a:xfrm>
            <a:off x="5748590" y="2271254"/>
            <a:ext cx="3490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Verdana" panose="020B060403050404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5" name="Section Zoom 24">
                <a:extLst>
                  <a:ext uri="{FF2B5EF4-FFF2-40B4-BE49-F238E27FC236}">
                    <a16:creationId xmlns:a16="http://schemas.microsoft.com/office/drawing/2014/main" id="{F535E648-DF5E-D9D4-97E8-FCB333CB7E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1248215"/>
                  </p:ext>
                </p:extLst>
              </p:nvPr>
            </p:nvGraphicFramePr>
            <p:xfrm>
              <a:off x="5743814" y="1764794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0A656CC-2D7A-4B8E-9C38-57C107A146B0}">
                    <psez:zmPr id="{6F1D28A0-F8AA-4690-AAA4-3543E9DC4EA7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5" name="Section Zoom 2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535E648-DF5E-D9D4-97E8-FCB333CB7E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43814" y="1764794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7" name="Section Zoom 26">
                <a:extLst>
                  <a:ext uri="{FF2B5EF4-FFF2-40B4-BE49-F238E27FC236}">
                    <a16:creationId xmlns:a16="http://schemas.microsoft.com/office/drawing/2014/main" id="{A22E87F1-5BF9-33EC-8F1B-15EE53C013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744652"/>
                  </p:ext>
                </p:extLst>
              </p:nvPr>
            </p:nvGraphicFramePr>
            <p:xfrm>
              <a:off x="5734453" y="362813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394F790-8B5F-43DE-BA54-C1D828C826DD}">
                    <psez:zmPr id="{DA6C6A23-2908-41A8-839F-0398930B78D6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7" name="Section Zoom 2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22E87F1-5BF9-33EC-8F1B-15EE53C013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34453" y="362813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4780AE69-C0CC-53BF-351B-A014577D7C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8672317"/>
                  </p:ext>
                </p:extLst>
              </p:nvPr>
            </p:nvGraphicFramePr>
            <p:xfrm>
              <a:off x="850899" y="4190827"/>
              <a:ext cx="3776439" cy="2124247"/>
            </p:xfrm>
            <a:graphic>
              <a:graphicData uri="http://schemas.microsoft.com/office/powerpoint/2016/sectionzoom">
                <psez:sectionZm>
                  <psez:sectionZmObj sectionId="{4FC9CF44-F021-46C3-BB35-53F546DE4601}">
                    <psez:zmPr id="{382E7788-3A47-4988-957D-4EDF69B412F0}" transitionDur="100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76439" cy="212424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29" name="Section Zoom 2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4780AE69-C0CC-53BF-351B-A014577D7C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0899" y="4190827"/>
                <a:ext cx="3776439" cy="21242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1" name="Section Zoom 30">
                <a:extLst>
                  <a:ext uri="{FF2B5EF4-FFF2-40B4-BE49-F238E27FC236}">
                    <a16:creationId xmlns:a16="http://schemas.microsoft.com/office/drawing/2014/main" id="{DE5DACA2-E2CD-4066-4BC0-80A1705822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07538"/>
                  </p:ext>
                </p:extLst>
              </p:nvPr>
            </p:nvGraphicFramePr>
            <p:xfrm>
              <a:off x="884634" y="2353907"/>
              <a:ext cx="3653632" cy="2055168"/>
            </p:xfrm>
            <a:graphic>
              <a:graphicData uri="http://schemas.microsoft.com/office/powerpoint/2016/sectionzoom">
                <psez:sectionZm>
                  <psez:sectionZmObj sectionId="{9E32E53C-40D0-42A9-A7AC-98549B78001F}">
                    <psez:zmPr id="{07EAAACA-B129-4E06-9209-88E1CAAB9F5D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3632" cy="205516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1" name="Section Zoom 3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E5DACA2-E2CD-4066-4BC0-80A1705822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4634" y="2353907"/>
                <a:ext cx="3653632" cy="2055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33" name="Section Zoom 32">
                <a:extLst>
                  <a:ext uri="{FF2B5EF4-FFF2-40B4-BE49-F238E27FC236}">
                    <a16:creationId xmlns:a16="http://schemas.microsoft.com/office/drawing/2014/main" id="{1771AF7E-1771-D234-A659-4054170D0D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042644"/>
                  </p:ext>
                </p:extLst>
              </p:nvPr>
            </p:nvGraphicFramePr>
            <p:xfrm>
              <a:off x="869793" y="599484"/>
              <a:ext cx="3506251" cy="1972266"/>
            </p:xfrm>
            <a:graphic>
              <a:graphicData uri="http://schemas.microsoft.com/office/powerpoint/2016/sectionzoom">
                <psez:sectionZm>
                  <psez:sectionZmObj sectionId="{E1C301F9-7DCC-4D29-A610-81356F4BFB20}">
                    <psez:zmPr id="{C9B53906-8AB4-4CFA-8875-1A7EE002D132}" transitionDur="100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06251" cy="1972266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33" name="Section Zoom 32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1771AF7E-1771-D234-A659-4054170D0D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9793" y="599484"/>
                <a:ext cx="3506251" cy="19722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9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500"/>
                            </p:stCondLst>
                            <p:childTnLst>
                              <p:par>
                                <p:cTn id="26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9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15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76F6-BD5A-0576-7590-80D5FA6C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832893"/>
            <a:ext cx="13211175" cy="132556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800" dirty="0">
                <a:latin typeface="Verdana" panose="020B060403050404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End-to-End Encryption</a:t>
            </a:r>
          </a:p>
        </p:txBody>
      </p:sp>
    </p:spTree>
    <p:extLst>
      <p:ext uri="{BB962C8B-B14F-4D97-AF65-F5344CB8AC3E}">
        <p14:creationId xmlns:p14="http://schemas.microsoft.com/office/powerpoint/2010/main" val="398533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48142" y="102146"/>
            <a:ext cx="6111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End-to-End Encryption</a:t>
            </a:r>
          </a:p>
          <a:p>
            <a:endParaRPr lang="en-US" sz="36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BDE4648-DE8A-816F-D857-2591A12EB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62" y="997417"/>
            <a:ext cx="8665276" cy="48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3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76F6-BD5A-0576-7590-80D5FA6C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832893"/>
            <a:ext cx="13211175" cy="1325563"/>
          </a:xfrm>
        </p:spPr>
        <p:txBody>
          <a:bodyPr>
            <a:no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</a:rPr>
              <a:t>EL Gamal Encryption</a:t>
            </a:r>
          </a:p>
        </p:txBody>
      </p:sp>
    </p:spTree>
    <p:extLst>
      <p:ext uri="{BB962C8B-B14F-4D97-AF65-F5344CB8AC3E}">
        <p14:creationId xmlns:p14="http://schemas.microsoft.com/office/powerpoint/2010/main" val="453345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7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48142" y="102146"/>
            <a:ext cx="5500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El Gamal Encryption</a:t>
            </a:r>
          </a:p>
          <a:p>
            <a:endParaRPr lang="en-US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8EC70-2342-CBAC-5BC7-8357C4C3C05F}"/>
              </a:ext>
            </a:extLst>
          </p:cNvPr>
          <p:cNvSpPr txBox="1"/>
          <p:nvPr/>
        </p:nvSpPr>
        <p:spPr>
          <a:xfrm>
            <a:off x="493600" y="1151764"/>
            <a:ext cx="100410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a large prime number p and a generator g of the multiplicative group of integers modulo 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a random secret number a, such that 1 &lt; a &lt; p - 1.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A = </a:t>
            </a:r>
            <a:r>
              <a:rPr lang="en-US" dirty="0" err="1"/>
              <a:t>g^a</a:t>
            </a:r>
            <a:r>
              <a:rPr lang="en-US" dirty="0"/>
              <a:t> mod p and publish (p, g, A) as the public key. Keep a as the private key.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2DEB999-EACE-9AB4-3057-99757E8CE432}"/>
              </a:ext>
            </a:extLst>
          </p:cNvPr>
          <p:cNvGrpSpPr/>
          <p:nvPr/>
        </p:nvGrpSpPr>
        <p:grpSpPr>
          <a:xfrm>
            <a:off x="178801" y="828286"/>
            <a:ext cx="11309413" cy="2657164"/>
            <a:chOff x="178802" y="828286"/>
            <a:chExt cx="6477472" cy="2657164"/>
          </a:xfrm>
        </p:grpSpPr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CCA83DBE-00D6-C631-C55E-B3676E765A16}"/>
                </a:ext>
              </a:extLst>
            </p:cNvPr>
            <p:cNvSpPr/>
            <p:nvPr/>
          </p:nvSpPr>
          <p:spPr>
            <a:xfrm>
              <a:off x="178802" y="856489"/>
              <a:ext cx="6477472" cy="2628961"/>
            </a:xfrm>
            <a:prstGeom prst="frame">
              <a:avLst/>
            </a:prstGeom>
            <a:solidFill>
              <a:srgbClr val="CDEAD6"/>
            </a:solidFill>
            <a:ln>
              <a:solidFill>
                <a:srgbClr val="CDEAD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85F04A-C2A8-2CE7-D65F-A01A775913BE}"/>
                </a:ext>
              </a:extLst>
            </p:cNvPr>
            <p:cNvSpPr txBox="1"/>
            <p:nvPr/>
          </p:nvSpPr>
          <p:spPr>
            <a:xfrm>
              <a:off x="2460624" y="828286"/>
              <a:ext cx="1627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Key Generation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AD25DAF-02A7-A07A-B842-6ED0F8BDB31B}"/>
              </a:ext>
            </a:extLst>
          </p:cNvPr>
          <p:cNvSpPr txBox="1"/>
          <p:nvPr/>
        </p:nvSpPr>
        <p:spPr>
          <a:xfrm>
            <a:off x="512671" y="4168618"/>
            <a:ext cx="6354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a random secret number k, such that 1 &lt; k &lt; p - 1</a:t>
            </a:r>
          </a:p>
          <a:p>
            <a:r>
              <a:rPr lang="en-US" dirty="0"/>
              <a:t>and </a:t>
            </a:r>
            <a:r>
              <a:rPr lang="en-US" dirty="0" err="1"/>
              <a:t>gcd</a:t>
            </a:r>
            <a:r>
              <a:rPr lang="en-US" dirty="0"/>
              <a:t>(k, p - 1) =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B = </a:t>
            </a:r>
            <a:r>
              <a:rPr lang="en-US" dirty="0" err="1"/>
              <a:t>g^k</a:t>
            </a:r>
            <a:r>
              <a:rPr lang="en-US" dirty="0"/>
              <a:t> mod p and C = </a:t>
            </a:r>
            <a:r>
              <a:rPr lang="en-US" dirty="0" err="1"/>
              <a:t>AM^k</a:t>
            </a:r>
            <a:r>
              <a:rPr lang="en-US" dirty="0"/>
              <a:t> mod 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(B, C) as the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2D8348B-7BDD-77E8-C93B-71FC505E3C91}"/>
              </a:ext>
            </a:extLst>
          </p:cNvPr>
          <p:cNvGrpSpPr/>
          <p:nvPr/>
        </p:nvGrpSpPr>
        <p:grpSpPr>
          <a:xfrm>
            <a:off x="178801" y="3717501"/>
            <a:ext cx="7088773" cy="2642760"/>
            <a:chOff x="178802" y="3717501"/>
            <a:chExt cx="6477472" cy="2642760"/>
          </a:xfrm>
        </p:grpSpPr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009BAC15-B60C-236B-207D-BC78B0DBF182}"/>
                </a:ext>
              </a:extLst>
            </p:cNvPr>
            <p:cNvSpPr/>
            <p:nvPr/>
          </p:nvSpPr>
          <p:spPr>
            <a:xfrm>
              <a:off x="178802" y="3731300"/>
              <a:ext cx="6477472" cy="2628961"/>
            </a:xfrm>
            <a:prstGeom prst="frame">
              <a:avLst/>
            </a:prstGeom>
            <a:solidFill>
              <a:srgbClr val="CDEAD6"/>
            </a:solidFill>
            <a:ln>
              <a:solidFill>
                <a:srgbClr val="CDEAD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0E2B2B-2A7A-1BDB-1F1D-B8B384785777}"/>
                </a:ext>
              </a:extLst>
            </p:cNvPr>
            <p:cNvSpPr txBox="1"/>
            <p:nvPr/>
          </p:nvSpPr>
          <p:spPr>
            <a:xfrm>
              <a:off x="2676324" y="3717501"/>
              <a:ext cx="1196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Encryption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50E405-EE1E-89E2-5ABB-6358DF74A214}"/>
              </a:ext>
            </a:extLst>
          </p:cNvPr>
          <p:cNvSpPr txBox="1"/>
          <p:nvPr/>
        </p:nvSpPr>
        <p:spPr>
          <a:xfrm>
            <a:off x="7852679" y="4545676"/>
            <a:ext cx="3142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D = </a:t>
            </a:r>
            <a:r>
              <a:rPr lang="en-US" dirty="0" err="1"/>
              <a:t>B^a</a:t>
            </a:r>
            <a:r>
              <a:rPr lang="en-US" dirty="0"/>
              <a:t> mod 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M = CD^-1 mod p.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9610B2F-C28D-2ABB-ECBE-F9D64E7DC209}"/>
              </a:ext>
            </a:extLst>
          </p:cNvPr>
          <p:cNvGrpSpPr/>
          <p:nvPr/>
        </p:nvGrpSpPr>
        <p:grpSpPr>
          <a:xfrm>
            <a:off x="7360057" y="3793808"/>
            <a:ext cx="4128157" cy="2427066"/>
            <a:chOff x="7360057" y="3793808"/>
            <a:chExt cx="4128157" cy="2427066"/>
          </a:xfrm>
        </p:grpSpPr>
        <p:sp>
          <p:nvSpPr>
            <p:cNvPr id="19" name="Frame 18">
              <a:extLst>
                <a:ext uri="{FF2B5EF4-FFF2-40B4-BE49-F238E27FC236}">
                  <a16:creationId xmlns:a16="http://schemas.microsoft.com/office/drawing/2014/main" id="{583E78FD-6F36-F76C-AF9E-B7CE7BB5F804}"/>
                </a:ext>
              </a:extLst>
            </p:cNvPr>
            <p:cNvSpPr/>
            <p:nvPr/>
          </p:nvSpPr>
          <p:spPr>
            <a:xfrm>
              <a:off x="7360057" y="3828688"/>
              <a:ext cx="4128157" cy="2392186"/>
            </a:xfrm>
            <a:prstGeom prst="frame">
              <a:avLst/>
            </a:prstGeom>
            <a:solidFill>
              <a:srgbClr val="CDEAD6"/>
            </a:solidFill>
            <a:ln>
              <a:solidFill>
                <a:srgbClr val="CDEAD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0D6A26-962D-FAAD-2310-52B284ABF2F4}"/>
                </a:ext>
              </a:extLst>
            </p:cNvPr>
            <p:cNvSpPr txBox="1"/>
            <p:nvPr/>
          </p:nvSpPr>
          <p:spPr>
            <a:xfrm>
              <a:off x="8813968" y="3793808"/>
              <a:ext cx="1220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Decryption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418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76F6-BD5A-0576-7590-80D5FA6C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661443"/>
            <a:ext cx="13211175" cy="1325563"/>
          </a:xfrm>
        </p:spPr>
        <p:txBody>
          <a:bodyPr>
            <a:no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800" dirty="0">
                <a:latin typeface="Verdana" panose="020B0604030504040204" pitchFamily="34" charset="0"/>
                <a:ea typeface="Verdana" panose="020B0604030504040204" pitchFamily="34" charset="0"/>
              </a:rPr>
              <a:t>Hybrid Encryption</a:t>
            </a:r>
          </a:p>
        </p:txBody>
      </p:sp>
    </p:spTree>
    <p:extLst>
      <p:ext uri="{BB962C8B-B14F-4D97-AF65-F5344CB8AC3E}">
        <p14:creationId xmlns:p14="http://schemas.microsoft.com/office/powerpoint/2010/main" val="1220836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605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600" y="3566948"/>
            <a:ext cx="9626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Presented by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Mahmoud Mohammed, Abdullah Riad, Fouad Mostafa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, Abdulrahman Fathy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Supervised by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Prof.</a:t>
            </a:r>
            <a:r>
              <a:rPr lang="ar-EG" sz="24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Dr. Rania </a:t>
            </a:r>
            <a:r>
              <a:rPr lang="en-US" sz="2400" dirty="0" err="1">
                <a:solidFill>
                  <a:prstClr val="black"/>
                </a:solidFill>
                <a:latin typeface="Calibri" panose="020F0502020204030204"/>
              </a:rPr>
              <a:t>Elgohary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3523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67725" y="176769"/>
            <a:ext cx="378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Hybrid Encryption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9D1665-6EC2-3C61-BC0D-DAF956CBD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559" y="1737277"/>
            <a:ext cx="8978881" cy="382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90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76F6-BD5A-0576-7590-80D5FA6C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2661443"/>
            <a:ext cx="13211175" cy="1325563"/>
          </a:xfrm>
        </p:spPr>
        <p:txBody>
          <a:bodyPr>
            <a:no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8800" dirty="0">
                <a:latin typeface="Verdana" panose="020B060403050404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AES-256-CBC</a:t>
            </a:r>
            <a:endParaRPr lang="en-US" sz="8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5157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16825" y="167604"/>
            <a:ext cx="6126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AES-256-CBC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E01351-0F22-53DB-74A4-6EE3CE040998}"/>
              </a:ext>
            </a:extLst>
          </p:cNvPr>
          <p:cNvGrpSpPr/>
          <p:nvPr/>
        </p:nvGrpSpPr>
        <p:grpSpPr>
          <a:xfrm>
            <a:off x="2065940" y="1776017"/>
            <a:ext cx="8060119" cy="3498737"/>
            <a:chOff x="4023183" y="2948201"/>
            <a:chExt cx="8060119" cy="349873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C75AF4-95CE-C3A1-D6FC-502F5239E8A0}"/>
                </a:ext>
              </a:extLst>
            </p:cNvPr>
            <p:cNvSpPr txBox="1"/>
            <p:nvPr/>
          </p:nvSpPr>
          <p:spPr>
            <a:xfrm>
              <a:off x="4462737" y="3506837"/>
              <a:ext cx="7072313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Generate a 256-bit encryption key.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Generate a random 128-bit initialization vector (IV).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Divide the plaintext into fixed-size blocks (usually 128bits).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XOR (exclusive OR) the first plaintext block with the IV.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Encrypt the XOR result using AES-256 with the encryption key.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XOR the resulting ciphertext block with the next plaintext block.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Encrypt the XOR result using AES-256 with the encryption key.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Repeat the XOR and encryption steps for each subsequent block, using the previous ciphertext block in the XOR operation.</a:t>
              </a:r>
            </a:p>
          </p:txBody>
        </p:sp>
        <p:sp>
          <p:nvSpPr>
            <p:cNvPr id="5" name="Frame 4">
              <a:extLst>
                <a:ext uri="{FF2B5EF4-FFF2-40B4-BE49-F238E27FC236}">
                  <a16:creationId xmlns:a16="http://schemas.microsoft.com/office/drawing/2014/main" id="{D20D5A6D-CE2D-2AAE-3F09-D7C27D1EF897}"/>
                </a:ext>
              </a:extLst>
            </p:cNvPr>
            <p:cNvSpPr/>
            <p:nvPr/>
          </p:nvSpPr>
          <p:spPr>
            <a:xfrm>
              <a:off x="4023183" y="2948201"/>
              <a:ext cx="8060119" cy="3498737"/>
            </a:xfrm>
            <a:prstGeom prst="frame">
              <a:avLst/>
            </a:prstGeom>
            <a:solidFill>
              <a:srgbClr val="CDEA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432D14-4BC5-52AC-4C08-6EFB0327C2FE}"/>
                </a:ext>
              </a:extLst>
            </p:cNvPr>
            <p:cNvSpPr txBox="1"/>
            <p:nvPr/>
          </p:nvSpPr>
          <p:spPr>
            <a:xfrm>
              <a:off x="7400748" y="2995256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</a:rPr>
                <a:t>Encryption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1E1B2B-9F0A-674C-9845-5EA614669CB4}"/>
              </a:ext>
            </a:extLst>
          </p:cNvPr>
          <p:cNvGrpSpPr/>
          <p:nvPr/>
        </p:nvGrpSpPr>
        <p:grpSpPr>
          <a:xfrm>
            <a:off x="178802" y="775290"/>
            <a:ext cx="11958849" cy="2639877"/>
            <a:chOff x="124453" y="759380"/>
            <a:chExt cx="11958849" cy="263987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D2BFDD-8A99-D89E-F141-0DF71CE5231B}"/>
                </a:ext>
              </a:extLst>
            </p:cNvPr>
            <p:cNvSpPr txBox="1"/>
            <p:nvPr/>
          </p:nvSpPr>
          <p:spPr>
            <a:xfrm>
              <a:off x="384720" y="1078020"/>
              <a:ext cx="1169858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Retrieve the encryption key and IV.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Divide the ciphertext into fixed-size blocks.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Decrypt the first ciphertext block using AES-256 and the encryption key.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XOR the decrypted block with the IV (for the first block)or the previous ciphertext block (for subsequent blocks).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Decrypt the next ciphertext block using AES-256 and the encryption key.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XOR the decrypted block with the previous ciphertext block.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dirty="0"/>
                <a:t>Repeat the XOR and decryption steps for each subsequent block.</a:t>
              </a:r>
            </a:p>
          </p:txBody>
        </p:sp>
        <p:sp>
          <p:nvSpPr>
            <p:cNvPr id="8" name="Frame 7">
              <a:extLst>
                <a:ext uri="{FF2B5EF4-FFF2-40B4-BE49-F238E27FC236}">
                  <a16:creationId xmlns:a16="http://schemas.microsoft.com/office/drawing/2014/main" id="{CB85B021-3610-80FA-6FF2-E755AAF67496}"/>
                </a:ext>
              </a:extLst>
            </p:cNvPr>
            <p:cNvSpPr/>
            <p:nvPr/>
          </p:nvSpPr>
          <p:spPr>
            <a:xfrm>
              <a:off x="124453" y="813935"/>
              <a:ext cx="11943094" cy="2585322"/>
            </a:xfrm>
            <a:prstGeom prst="frame">
              <a:avLst/>
            </a:prstGeom>
            <a:solidFill>
              <a:srgbClr val="CDEAD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57150">
                  <a:noFill/>
                </a:ln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4DC547E-BF5E-B3CE-C3A2-37520C16F109}"/>
                </a:ext>
              </a:extLst>
            </p:cNvPr>
            <p:cNvSpPr txBox="1"/>
            <p:nvPr/>
          </p:nvSpPr>
          <p:spPr>
            <a:xfrm>
              <a:off x="5514102" y="759380"/>
              <a:ext cx="1439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Verdana" panose="020B0604030504040204" pitchFamily="34" charset="0"/>
                  <a:ea typeface="Verdana" panose="020B0604030504040204" pitchFamily="34" charset="0"/>
                </a:rPr>
                <a:t>Decryption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296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76F6-BD5A-0576-7590-80D5FA6C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1" y="2661443"/>
            <a:ext cx="11791950" cy="132556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 Double Ratchet Protocol</a:t>
            </a:r>
          </a:p>
        </p:txBody>
      </p:sp>
    </p:spTree>
    <p:extLst>
      <p:ext uri="{BB962C8B-B14F-4D97-AF65-F5344CB8AC3E}">
        <p14:creationId xmlns:p14="http://schemas.microsoft.com/office/powerpoint/2010/main" val="3685791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advClick="0" advTm="0">
        <p159:morph option="byObject"/>
      </p:transition>
    </mc:Choice>
    <mc:Fallback>
      <p:transition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8949D230-9891-5D75-6566-7310CD6276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8769028"/>
              </p:ext>
            </p:extLst>
          </p:nvPr>
        </p:nvGraphicFramePr>
        <p:xfrm>
          <a:off x="423104" y="834788"/>
          <a:ext cx="11345791" cy="5682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173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095AF98E-87F7-4B9D-BD7D-A72828F219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graphicEl>
                                              <a:dgm id="{095AF98E-87F7-4B9D-BD7D-A72828F219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graphicEl>
                                              <a:dgm id="{095AF98E-87F7-4B9D-BD7D-A72828F219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>
                                            <p:graphicEl>
                                              <a:dgm id="{095AF98E-87F7-4B9D-BD7D-A72828F219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graphicEl>
                                              <a:dgm id="{095AF98E-87F7-4B9D-BD7D-A72828F2195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3D08433-1CC0-4C01-8658-6EC5543A2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>
                                            <p:graphicEl>
                                              <a:dgm id="{E3D08433-1CC0-4C01-8658-6EC5543A2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>
                                            <p:graphicEl>
                                              <a:dgm id="{E3D08433-1CC0-4C01-8658-6EC5543A2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>
                                            <p:graphicEl>
                                              <a:dgm id="{E3D08433-1CC0-4C01-8658-6EC5543A2A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graphicEl>
                                              <a:dgm id="{E3D08433-1CC0-4C01-8658-6EC5543A2A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B1463D9-66A3-48AD-B988-36F2E9D4F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>
                                            <p:graphicEl>
                                              <a:dgm id="{AB1463D9-66A3-48AD-B988-36F2E9D4F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>
                                            <p:graphicEl>
                                              <a:dgm id="{AB1463D9-66A3-48AD-B988-36F2E9D4F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>
                                            <p:graphicEl>
                                              <a:dgm id="{AB1463D9-66A3-48AD-B988-36F2E9D4F7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dgm id="{AB1463D9-66A3-48AD-B988-36F2E9D4F7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AA8DF27-0DD2-49EC-876A-DC8F4AF0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>
                                            <p:graphicEl>
                                              <a:dgm id="{AAA8DF27-0DD2-49EC-876A-DC8F4AF0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>
                                            <p:graphicEl>
                                              <a:dgm id="{AAA8DF27-0DD2-49EC-876A-DC8F4AF0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>
                                            <p:graphicEl>
                                              <a:dgm id="{AAA8DF27-0DD2-49EC-876A-DC8F4AF0D7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graphicEl>
                                              <a:dgm id="{AAA8DF27-0DD2-49EC-876A-DC8F4AF0D7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C37CD10-B26B-40E8-A98B-432958718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>
                                            <p:graphicEl>
                                              <a:dgm id="{4C37CD10-B26B-40E8-A98B-432958718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>
                                            <p:graphicEl>
                                              <a:dgm id="{4C37CD10-B26B-40E8-A98B-432958718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>
                                            <p:graphicEl>
                                              <a:dgm id="{4C37CD10-B26B-40E8-A98B-4329587189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>
                                            <p:graphicEl>
                                              <a:dgm id="{4C37CD10-B26B-40E8-A98B-4329587189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8B4A840F-58D3-46C7-B314-4EA81C4F4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>
                                            <p:graphicEl>
                                              <a:dgm id="{8B4A840F-58D3-46C7-B314-4EA81C4F4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>
                                            <p:graphicEl>
                                              <a:dgm id="{8B4A840F-58D3-46C7-B314-4EA81C4F4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>
                                            <p:graphicEl>
                                              <a:dgm id="{8B4A840F-58D3-46C7-B314-4EA81C4F4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>
                                            <p:graphicEl>
                                              <a:dgm id="{8B4A840F-58D3-46C7-B314-4EA81C4F46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D2EDDEB-7E65-40F4-833C-047D0326B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>
                                            <p:graphicEl>
                                              <a:dgm id="{3D2EDDEB-7E65-40F4-833C-047D0326B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>
                                            <p:graphicEl>
                                              <a:dgm id="{3D2EDDEB-7E65-40F4-833C-047D0326B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>
                                            <p:graphicEl>
                                              <a:dgm id="{3D2EDDEB-7E65-40F4-833C-047D0326B4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graphicEl>
                                              <a:dgm id="{3D2EDDEB-7E65-40F4-833C-047D0326B4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15806DB-094B-436B-BE8E-957688E5B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>
                                            <p:graphicEl>
                                              <a:dgm id="{115806DB-094B-436B-BE8E-957688E5B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>
                                            <p:graphicEl>
                                              <a:dgm id="{115806DB-094B-436B-BE8E-957688E5B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>
                                            <p:graphicEl>
                                              <a:dgm id="{115806DB-094B-436B-BE8E-957688E5B2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graphicEl>
                                              <a:dgm id="{115806DB-094B-436B-BE8E-957688E5B2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BFD911E-7CAB-4CE9-8E9B-55143406F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">
                                            <p:graphicEl>
                                              <a:dgm id="{6BFD911E-7CAB-4CE9-8E9B-55143406F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>
                                            <p:graphicEl>
                                              <a:dgm id="{6BFD911E-7CAB-4CE9-8E9B-55143406F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>
                                            <p:graphicEl>
                                              <a:dgm id="{6BFD911E-7CAB-4CE9-8E9B-55143406F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>
                                            <p:graphicEl>
                                              <a:dgm id="{6BFD911E-7CAB-4CE9-8E9B-55143406F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930749D-E1DA-4B68-9CA1-2883B8C84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>
                                            <p:graphicEl>
                                              <a:dgm id="{4930749D-E1DA-4B68-9CA1-2883B8C84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>
                                            <p:graphicEl>
                                              <a:dgm id="{4930749D-E1DA-4B68-9CA1-2883B8C84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">
                                            <p:graphicEl>
                                              <a:dgm id="{4930749D-E1DA-4B68-9CA1-2883B8C842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>
                                            <p:graphicEl>
                                              <a:dgm id="{4930749D-E1DA-4B68-9CA1-2883B8C842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59A2C10-4EFE-4B86-81B4-3F98A0CB5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">
                                            <p:graphicEl>
                                              <a:dgm id="{159A2C10-4EFE-4B86-81B4-3F98A0CB5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8">
                                            <p:graphicEl>
                                              <a:dgm id="{159A2C10-4EFE-4B86-81B4-3F98A0CB5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>
                                            <p:graphicEl>
                                              <a:dgm id="{159A2C10-4EFE-4B86-81B4-3F98A0CB5C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">
                                            <p:graphicEl>
                                              <a:dgm id="{159A2C10-4EFE-4B86-81B4-3F98A0CB5C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D2EA0A2-C7E7-4518-AB92-1CC7E0A2D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">
                                            <p:graphicEl>
                                              <a:dgm id="{7D2EA0A2-C7E7-4518-AB92-1CC7E0A2D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>
                                            <p:graphicEl>
                                              <a:dgm id="{7D2EA0A2-C7E7-4518-AB92-1CC7E0A2D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>
                                            <p:graphicEl>
                                              <a:dgm id="{7D2EA0A2-C7E7-4518-AB92-1CC7E0A2D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>
                                            <p:graphicEl>
                                              <a:dgm id="{7D2EA0A2-C7E7-4518-AB92-1CC7E0A2D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50933" y="143597"/>
            <a:ext cx="9490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System Requirements (S/W and H/W Tools)</a:t>
            </a:r>
          </a:p>
        </p:txBody>
      </p:sp>
      <p:pic>
        <p:nvPicPr>
          <p:cNvPr id="8" name="Picture 7" descr="A picture containing screenshot, graphics, pixel, design&#10;&#10;Description automatically generated">
            <a:extLst>
              <a:ext uri="{FF2B5EF4-FFF2-40B4-BE49-F238E27FC236}">
                <a16:creationId xmlns:a16="http://schemas.microsoft.com/office/drawing/2014/main" id="{F9ABECC8-FB5E-21B6-449F-CA90572509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33" y="753977"/>
            <a:ext cx="4084267" cy="3063201"/>
          </a:xfrm>
          <a:prstGeom prst="rect">
            <a:avLst/>
          </a:prstGeom>
        </p:spPr>
      </p:pic>
      <p:pic>
        <p:nvPicPr>
          <p:cNvPr id="13" name="Picture 12" descr="A picture containing graphics, font, graphic design, logo&#10;&#10;Description automatically generated">
            <a:extLst>
              <a:ext uri="{FF2B5EF4-FFF2-40B4-BE49-F238E27FC236}">
                <a16:creationId xmlns:a16="http://schemas.microsoft.com/office/drawing/2014/main" id="{D15CA514-689D-B4D9-1009-BD094358FF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1" y="1805499"/>
            <a:ext cx="3695700" cy="996107"/>
          </a:xfrm>
          <a:prstGeom prst="rect">
            <a:avLst/>
          </a:prstGeom>
        </p:spPr>
      </p:pic>
      <p:pic>
        <p:nvPicPr>
          <p:cNvPr id="17" name="Picture 16" descr="A picture containing screenshot, logo, graphics, text&#10;&#10;Description automatically generated">
            <a:extLst>
              <a:ext uri="{FF2B5EF4-FFF2-40B4-BE49-F238E27FC236}">
                <a16:creationId xmlns:a16="http://schemas.microsoft.com/office/drawing/2014/main" id="{4E3121F5-828A-AF5E-806F-191DD6B6B8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1024479"/>
            <a:ext cx="1778001" cy="2169969"/>
          </a:xfrm>
          <a:prstGeom prst="rect">
            <a:avLst/>
          </a:prstGeom>
        </p:spPr>
      </p:pic>
      <p:pic>
        <p:nvPicPr>
          <p:cNvPr id="23" name="Picture 22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E8E43355-2344-D2D6-6345-9B96C71F3C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452"/>
          <a:stretch/>
        </p:blipFill>
        <p:spPr>
          <a:xfrm>
            <a:off x="3638338" y="3850497"/>
            <a:ext cx="3873923" cy="233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6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40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27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6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65" tmFilter="0, 0; 0.125,0.2665; 0.25,0.4; 0.375,0.465; 0.5,0.5;  0.625,0.535; 0.75,0.6; 0.875,0.7335; 1,1">
                                          <p:stCondLst>
                                            <p:cond delay="46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32" tmFilter="0, 0; 0.125,0.2665; 0.25,0.4; 0.375,0.465; 0.5,0.5;  0.625,0.535; 0.75,0.6; 0.875,0.7335; 1,1">
                                          <p:stCondLst>
                                            <p:cond delay="92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5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18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16" decel="50000">
                                          <p:stCondLst>
                                            <p:cond delay="473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8">
                                          <p:stCondLst>
                                            <p:cond delay="91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16" decel="50000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8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16" decel="50000">
                                          <p:stCondLst>
                                            <p:cond delay="11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8">
                                          <p:stCondLst>
                                            <p:cond delay="126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16" decel="50000">
                                          <p:stCondLst>
                                            <p:cond delay="128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01632" y="224963"/>
            <a:ext cx="5988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Results and Outcomes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picture containing LEGO, screenshot&#10;&#10;Description automatically generated">
            <a:extLst>
              <a:ext uri="{FF2B5EF4-FFF2-40B4-BE49-F238E27FC236}">
                <a16:creationId xmlns:a16="http://schemas.microsoft.com/office/drawing/2014/main" id="{BA4D7D64-60FA-0B35-3952-7E2A87428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661"/>
            <a:ext cx="12192000" cy="54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85738" y="109513"/>
            <a:ext cx="595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Results and Outcomes</a:t>
            </a:r>
            <a:endParaRPr lang="en-US" sz="3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934CEBAA-044C-2A8C-7263-59A2D8485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74" y="865357"/>
            <a:ext cx="10325140" cy="556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52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85738" y="109513"/>
            <a:ext cx="5951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Results and Outcomes</a:t>
            </a:r>
            <a:endParaRPr lang="en-US" sz="36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D9E4FD-DD7D-DADD-716F-20464E2329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01"/>
          <a:stretch/>
        </p:blipFill>
        <p:spPr bwMode="auto">
          <a:xfrm>
            <a:off x="178802" y="967688"/>
            <a:ext cx="7232651" cy="475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C96F78-7643-BF6D-9FB6-AAB425810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28"/>
          <a:stretch/>
        </p:blipFill>
        <p:spPr bwMode="auto">
          <a:xfrm>
            <a:off x="5930926" y="967688"/>
            <a:ext cx="6261074" cy="475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47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9623" y="128959"/>
            <a:ext cx="5932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US" sz="3600" b="1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Results and Outcomes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B23AFE-E485-2E77-FB7A-42BA15DFC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41" y="863422"/>
            <a:ext cx="10561717" cy="547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07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2" y="328263"/>
            <a:ext cx="2448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Agenda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8802" y="991485"/>
            <a:ext cx="115927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Possible Beneficiaries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Motivation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Main Objectives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SDG’s Goal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Related Works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Problem Definition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Proposed System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System Architecture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Methodologies and Techniques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System Requirements (S/W and H/W Tools)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Results and Outcomes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System Validation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Conclusion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163803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21165" y="143597"/>
            <a:ext cx="6149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US" sz="3600" b="1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Results and Outcomes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C985FB2-A2D7-91A3-B988-0F28489F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6" y="2041853"/>
            <a:ext cx="11591591" cy="343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71480" y="114322"/>
            <a:ext cx="4849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US" sz="3600" b="1" kern="120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System Validation</a:t>
            </a:r>
            <a:endParaRPr lang="en-US" sz="3600" b="1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4" name="Picture 3" descr="A clipboard and pen&#10;&#10;Description automatically generated with medium confidence">
            <a:extLst>
              <a:ext uri="{FF2B5EF4-FFF2-40B4-BE49-F238E27FC236}">
                <a16:creationId xmlns:a16="http://schemas.microsoft.com/office/drawing/2014/main" id="{3F3281C7-96A1-ADE6-2FE9-2CC78AF7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80" t="9504" r="36046" b="16273"/>
          <a:stretch/>
        </p:blipFill>
        <p:spPr>
          <a:xfrm>
            <a:off x="4908394" y="1406983"/>
            <a:ext cx="2133600" cy="38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65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0" y="328263"/>
            <a:ext cx="840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r>
              <a:rPr lang="en-US" sz="2400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Conclusion</a:t>
            </a:r>
            <a:endParaRPr lang="en-US" sz="2400" b="1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D110DC-CE83-E32E-74CF-C82DF86784EC}"/>
              </a:ext>
            </a:extLst>
          </p:cNvPr>
          <p:cNvSpPr txBox="1"/>
          <p:nvPr/>
        </p:nvSpPr>
        <p:spPr>
          <a:xfrm>
            <a:off x="5702841" y="1118191"/>
            <a:ext cx="57593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El-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gamal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Algorithm has proven to be more secure than Diffie-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hellman</a:t>
            </a: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Diffie-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hellman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consumes less time in encryption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El-</a:t>
            </a:r>
            <a:r>
              <a:rPr lang="en-US" sz="2000" dirty="0" err="1">
                <a:latin typeface="Verdana" panose="020B0604030504040204" pitchFamily="34" charset="0"/>
                <a:ea typeface="Verdana" panose="020B0604030504040204" pitchFamily="34" charset="0"/>
              </a:rPr>
              <a:t>gamal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  <a:t> algorithm is generally slower compared to symmetric encryption algorithms due to its reliance on complex mathematical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red and white target on a stand&#10;&#10;Description automatically generated with medium confidence">
            <a:extLst>
              <a:ext uri="{FF2B5EF4-FFF2-40B4-BE49-F238E27FC236}">
                <a16:creationId xmlns:a16="http://schemas.microsoft.com/office/drawing/2014/main" id="{3BBB6B1D-7888-F901-29B9-157C09055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1" y="965201"/>
            <a:ext cx="4201862" cy="53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78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8800" y="328263"/>
            <a:ext cx="8403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1800"/>
            </a:pPr>
            <a:r>
              <a:rPr lang="en-US" sz="2400" b="1" kern="1200" dirty="0">
                <a:solidFill>
                  <a:srgbClr val="000000"/>
                </a:solidFill>
                <a:effectLst/>
                <a:ea typeface="+mn-ea"/>
                <a:cs typeface="+mn-cs"/>
              </a:rPr>
              <a:t>References</a:t>
            </a:r>
            <a:endParaRPr lang="en-US" sz="2400" b="1" dirty="0">
              <a:effectLst/>
            </a:endParaRPr>
          </a:p>
          <a:p>
            <a:pPr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1800"/>
            </a:pPr>
            <a:endParaRPr lang="en-US" sz="2400" b="1" dirty="0"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8801" y="991485"/>
            <a:ext cx="116968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Oleiwi</a:t>
            </a:r>
            <a:r>
              <a:rPr lang="en-US" dirty="0"/>
              <a:t>, Z. C., Abdallah, W., &amp; </a:t>
            </a:r>
            <a:r>
              <a:rPr lang="en-US" dirty="0" err="1"/>
              <a:t>Alisawi</a:t>
            </a:r>
            <a:r>
              <a:rPr lang="en-US" dirty="0"/>
              <a:t>, W. C. (2023, </a:t>
            </a:r>
            <a:r>
              <a:rPr lang="en-US" dirty="0" err="1"/>
              <a:t>june</a:t>
            </a:r>
            <a:r>
              <a:rPr lang="en-US" dirty="0"/>
              <a:t> 27). publication/342521740_Overview_and_Performance_Analysis_of_Encryption_Algorithms. Retrieved from </a:t>
            </a:r>
            <a:r>
              <a:rPr lang="en-US" dirty="0" err="1"/>
              <a:t>researchgate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https://www.researchgate.net/publication/342521740_Overview_and_Performance_Analysis_of_Encryption_Algorithms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Ringcentral</a:t>
            </a:r>
            <a:r>
              <a:rPr lang="en-US" dirty="0"/>
              <a:t> Corporate. (2023, March 31). Introducing dynamic end-to-end encryption for RingCentral Video. Retrieved from </a:t>
            </a:r>
            <a:r>
              <a:rPr lang="en-US" dirty="0" err="1"/>
              <a:t>ringcentral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https://www.ringcentral.com/us/en/blog/dynamic-end-to-end-encryption/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Alisawi</a:t>
            </a:r>
            <a:r>
              <a:rPr lang="en-US" dirty="0"/>
              <a:t>, W. C., </a:t>
            </a:r>
            <a:r>
              <a:rPr lang="en-US" dirty="0" err="1"/>
              <a:t>Oleiwi</a:t>
            </a:r>
            <a:r>
              <a:rPr lang="en-US" dirty="0"/>
              <a:t>, Z. C., </a:t>
            </a:r>
            <a:r>
              <a:rPr lang="en-US" dirty="0" err="1"/>
              <a:t>Alawsi</a:t>
            </a:r>
            <a:r>
              <a:rPr lang="en-US" dirty="0"/>
              <a:t>, W. A., </a:t>
            </a:r>
            <a:r>
              <a:rPr lang="en-US" dirty="0" err="1"/>
              <a:t>Alfoudi</a:t>
            </a:r>
            <a:r>
              <a:rPr lang="en-US" dirty="0"/>
              <a:t>, A. S., &amp; Hadi, N. K. (2019). Improvement of classical cipher algorithm based on a new model of timed-released encryption. International Journal of Applied Engineering Research, 14(16), 3531-3536.</a:t>
            </a:r>
          </a:p>
          <a:p>
            <a:endParaRPr lang="en-US" dirty="0"/>
          </a:p>
          <a:p>
            <a:r>
              <a:rPr lang="en-US" dirty="0" err="1"/>
              <a:t>Dechand</a:t>
            </a:r>
            <a:r>
              <a:rPr lang="en-US" dirty="0"/>
              <a:t>, S., </a:t>
            </a:r>
            <a:r>
              <a:rPr lang="en-US" dirty="0" err="1"/>
              <a:t>Naiakshina</a:t>
            </a:r>
            <a:r>
              <a:rPr lang="en-US" dirty="0"/>
              <a:t>, A., Danilova, A., &amp; Smith, M. (2019, June). In encryption we don’t trust: The effect of end-to-end encryption to the masses on user perception. In 2019 IEEE European Symposium on Security and Privacy (</a:t>
            </a:r>
            <a:r>
              <a:rPr lang="en-US" dirty="0" err="1"/>
              <a:t>EuroS&amp;P</a:t>
            </a:r>
            <a:r>
              <a:rPr lang="en-US" dirty="0"/>
              <a:t>) (pp. 401-415). IEEE</a:t>
            </a:r>
          </a:p>
          <a:p>
            <a:endParaRPr lang="en-US" dirty="0"/>
          </a:p>
          <a:p>
            <a:r>
              <a:rPr lang="en-US" dirty="0"/>
              <a:t>Wu, J., &amp; Zappala, D. (2018, August). When is a Tree Really a Truck? Exploring Mental Models of Encryption. In SOUPS@ USENIX Security Symposium (pp. 395-409).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1E484-19B3-06DF-81A2-AAE11D98F353}"/>
              </a:ext>
            </a:extLst>
          </p:cNvPr>
          <p:cNvSpPr txBox="1"/>
          <p:nvPr/>
        </p:nvSpPr>
        <p:spPr>
          <a:xfrm>
            <a:off x="316376" y="2419109"/>
            <a:ext cx="1055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7388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9186" y="500063"/>
            <a:ext cx="78518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1" y="-10510"/>
            <a:ext cx="12196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8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84523" y="143597"/>
            <a:ext cx="3648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Content Placeholder 3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7A0E5282-327C-BE4F-AD08-FDC58E78A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98" y="1107299"/>
            <a:ext cx="5111750" cy="5111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36552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55232" y="154591"/>
            <a:ext cx="58843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Possible Beneficiaries</a:t>
            </a:r>
          </a:p>
          <a:p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46170" y="1550581"/>
            <a:ext cx="75573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General Users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Journalists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Government Agencies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7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71608" y="143597"/>
            <a:ext cx="305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24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EF6DEE-BDB1-20F2-3CA8-D10669D590DA}"/>
              </a:ext>
            </a:extLst>
          </p:cNvPr>
          <p:cNvSpPr txBox="1"/>
          <p:nvPr/>
        </p:nvSpPr>
        <p:spPr>
          <a:xfrm>
            <a:off x="464459" y="1381283"/>
            <a:ext cx="8188196" cy="51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/>
          </a:p>
        </p:txBody>
      </p:sp>
      <p:pic>
        <p:nvPicPr>
          <p:cNvPr id="4" name="Picture 3" descr="A lock with a hole in it&#10;&#10;Description automatically generated with medium confidence">
            <a:extLst>
              <a:ext uri="{FF2B5EF4-FFF2-40B4-BE49-F238E27FC236}">
                <a16:creationId xmlns:a16="http://schemas.microsoft.com/office/drawing/2014/main" id="{5AAD4711-954E-F91A-D553-7DFC2BED0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214" y="933525"/>
            <a:ext cx="8009571" cy="533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1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30599" y="143597"/>
            <a:ext cx="5730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Verdana" panose="020B0604030504040204" pitchFamily="34" charset="0"/>
                <a:ea typeface="Verdana" panose="020B0604030504040204" pitchFamily="34" charset="0"/>
              </a:rPr>
              <a:t>Main 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6821E9-DE57-CC51-9836-0D84820B005A}"/>
              </a:ext>
            </a:extLst>
          </p:cNvPr>
          <p:cNvSpPr txBox="1"/>
          <p:nvPr/>
        </p:nvSpPr>
        <p:spPr>
          <a:xfrm>
            <a:off x="1014714" y="1411684"/>
            <a:ext cx="8055980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End-to-End Encryption</a:t>
            </a:r>
          </a:p>
          <a:p>
            <a:pPr marL="457200" indent="-457200" algn="just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Secure communication channel </a:t>
            </a:r>
          </a:p>
          <a:p>
            <a:pPr marL="457200" indent="-457200" algn="just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</a:rPr>
              <a:t>Private communication channel  </a:t>
            </a:r>
          </a:p>
        </p:txBody>
      </p:sp>
    </p:spTree>
    <p:extLst>
      <p:ext uri="{BB962C8B-B14F-4D97-AF65-F5344CB8AC3E}">
        <p14:creationId xmlns:p14="http://schemas.microsoft.com/office/powerpoint/2010/main" val="138200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05334" y="187979"/>
            <a:ext cx="2581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SDG’s Goal</a:t>
            </a:r>
          </a:p>
          <a:p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41194" y="3186237"/>
            <a:ext cx="723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Goal 16: Peace, Justice, and Strong Institutions: </a:t>
            </a:r>
            <a:endParaRPr lang="ar-EG" sz="2000" b="1" dirty="0"/>
          </a:p>
          <a:p>
            <a:endParaRPr lang="en-US" sz="2000" b="1" dirty="0"/>
          </a:p>
          <a:p>
            <a:r>
              <a:rPr lang="en-US" sz="2000" dirty="0"/>
              <a:t>End-to-end encryption enhances user privacy and security, protecting against unauthorized access and surveillance. This contributes to building trust and ensuring secure communication channels.</a:t>
            </a:r>
          </a:p>
        </p:txBody>
      </p:sp>
      <p:pic>
        <p:nvPicPr>
          <p:cNvPr id="6" name="Picture 5" descr="A blue background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326E42ED-1DF1-BA3B-A353-346EC5375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4" y="891032"/>
            <a:ext cx="7753506" cy="1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7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4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78802" y="760653"/>
            <a:ext cx="11592784" cy="292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17467" y="282096"/>
            <a:ext cx="31570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Related Works</a:t>
            </a:r>
          </a:p>
          <a:p>
            <a:endParaRPr lang="en-US" sz="2400" b="1" dirty="0"/>
          </a:p>
        </p:txBody>
      </p:sp>
      <p:pic>
        <p:nvPicPr>
          <p:cNvPr id="4" name="Picture 3" descr="A green and white logo&#10;&#10;Description automatically generated with low confidence">
            <a:extLst>
              <a:ext uri="{FF2B5EF4-FFF2-40B4-BE49-F238E27FC236}">
                <a16:creationId xmlns:a16="http://schemas.microsoft.com/office/drawing/2014/main" id="{5E6EA4BC-E1FD-D9EC-4A34-06FC573299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966" y="796281"/>
            <a:ext cx="1769240" cy="1779627"/>
          </a:xfrm>
          <a:prstGeom prst="rect">
            <a:avLst/>
          </a:prstGeom>
        </p:spPr>
      </p:pic>
      <p:pic>
        <p:nvPicPr>
          <p:cNvPr id="8" name="Picture 7" descr="A paper airplane in a blue circle&#10;&#10;Description automatically generated with medium confidence">
            <a:extLst>
              <a:ext uri="{FF2B5EF4-FFF2-40B4-BE49-F238E27FC236}">
                <a16:creationId xmlns:a16="http://schemas.microsoft.com/office/drawing/2014/main" id="{5973B1C9-EAFB-E157-91E4-0D6F906240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53" y="2575908"/>
            <a:ext cx="1706183" cy="1706183"/>
          </a:xfrm>
          <a:prstGeom prst="rect">
            <a:avLst/>
          </a:prstGeom>
        </p:spPr>
      </p:pic>
      <p:pic>
        <p:nvPicPr>
          <p:cNvPr id="11" name="Picture 10" descr="A picture containing circle, logo, graphics, design&#10;&#10;Description automatically generated">
            <a:extLst>
              <a:ext uri="{FF2B5EF4-FFF2-40B4-BE49-F238E27FC236}">
                <a16:creationId xmlns:a16="http://schemas.microsoft.com/office/drawing/2014/main" id="{FCDFA9C3-AFDD-38CC-90EA-C7A18EDE1D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12" y="4341699"/>
            <a:ext cx="1755648" cy="175564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chemeClr val="bg1">
                <a:alpha val="22000"/>
              </a:scheme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47937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865</Words>
  <Application>Microsoft Office PowerPoint</Application>
  <PresentationFormat>Widescreen</PresentationFormat>
  <Paragraphs>132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Helvetica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End-to-End Encryption</vt:lpstr>
      <vt:lpstr>PowerPoint Presentation</vt:lpstr>
      <vt:lpstr>EL Gamal Encryption</vt:lpstr>
      <vt:lpstr>PowerPoint Presentation</vt:lpstr>
      <vt:lpstr>Hybrid Encryption</vt:lpstr>
      <vt:lpstr>PowerPoint Presentation</vt:lpstr>
      <vt:lpstr>AES-256-CBC</vt:lpstr>
      <vt:lpstr>PowerPoint Presentation</vt:lpstr>
      <vt:lpstr> Double Ratchet Protocol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moustafamahmoud.eg@hotmail.com</dc:creator>
  <cp:lastModifiedBy>Galal Gaber Hussien Afkar</cp:lastModifiedBy>
  <cp:revision>35</cp:revision>
  <dcterms:created xsi:type="dcterms:W3CDTF">2019-11-03T13:54:28Z</dcterms:created>
  <dcterms:modified xsi:type="dcterms:W3CDTF">2023-07-02T00:48:59Z</dcterms:modified>
</cp:coreProperties>
</file>